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7"/>
  </p:notesMasterIdLst>
  <p:handoutMasterIdLst>
    <p:handoutMasterId r:id="rId18"/>
  </p:handout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61" r:id="rId16"/>
  </p:sldIdLst>
  <p:sldSz cx="9144000" cy="6858000" type="screen4x3"/>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autoAdjust="0"/>
  </p:normalViewPr>
  <p:slideViewPr>
    <p:cSldViewPr snapToGrid="0">
      <p:cViewPr varScale="1">
        <p:scale>
          <a:sx n="128" d="100"/>
          <a:sy n="128" d="100"/>
        </p:scale>
        <p:origin x="161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hierarchy1" loCatId="hierarchy" qsTypeId="urn:microsoft.com/office/officeart/2005/8/quickstyle/simple4" qsCatId="simple" csTypeId="urn:microsoft.com/office/officeart/2005/8/colors/accent1_2" csCatId="accent1" phldr="1"/>
      <dgm:spPr/>
      <dgm:t>
        <a:bodyPr rtlCol="0"/>
        <a:lstStyle/>
        <a:p>
          <a:pPr rtl="0"/>
          <a:endParaRPr lang="en-US"/>
        </a:p>
      </dgm:t>
    </dgm:pt>
    <dgm:pt modelId="{40FC4FFE-8987-4A26-B7F4-8A516F18ADAE}">
      <dgm:prSet/>
      <dgm:spPr/>
      <dgm:t>
        <a:bodyPr rtlCol="0"/>
        <a:lstStyle/>
        <a:p>
          <a:pPr>
            <a:defRPr cap="all"/>
          </a:pPr>
          <a:r>
            <a:rPr lang="en-US" dirty="0"/>
            <a:t>Dutch ministry of social affairs</a:t>
          </a:r>
        </a:p>
        <a:p>
          <a:pPr>
            <a:defRPr cap="all"/>
          </a:pPr>
          <a:r>
            <a:rPr lang="en-GB" dirty="0"/>
            <a:t>https://www.government.nl</a:t>
          </a:r>
          <a:endParaRPr lang="en-gb"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defRPr cap="all"/>
          </a:pPr>
          <a:r>
            <a:rPr lang="en-US" dirty="0"/>
            <a:t>International criminal court</a:t>
          </a:r>
        </a:p>
        <a:p>
          <a:pPr>
            <a:defRPr cap="all"/>
          </a:pPr>
          <a:r>
            <a:rPr lang="en-GB" dirty="0"/>
            <a:t>https://</a:t>
          </a:r>
          <a:r>
            <a:rPr lang="en-GB" dirty="0" err="1"/>
            <a:t>www.icc-cpi.int</a:t>
          </a:r>
          <a:endParaRPr lang="en-gb" dirty="0"/>
        </a:p>
      </dgm:t>
    </dgm:pt>
    <dgm:pt modelId="{1A0E2090-1D4F-438A-8766-B6030CE01ADD}" type="parTrans" cxnId="{52A54C74-D231-7345-A099-262A61269B71}">
      <dgm:prSet/>
      <dgm:spPr/>
      <dgm:t>
        <a:bodyPr rtlCol="0"/>
        <a:lstStyle/>
        <a:p>
          <a:pPr rtl="0"/>
          <a:endParaRPr lang="en-US"/>
        </a:p>
      </dgm:t>
    </dgm:pt>
    <dgm:pt modelId="{9646853A-8964-4519-A5B1-0B7D18B2983D}" type="sibTrans" cxnId="{52A54C74-D231-7345-A099-262A61269B71}">
      <dgm:prSet/>
      <dgm:spPr/>
      <dgm:t>
        <a:bodyPr rtlCol="0"/>
        <a:lstStyle/>
        <a:p>
          <a:pPr rtl="0"/>
          <a:endParaRPr lang="en-US"/>
        </a:p>
      </dgm:t>
    </dgm:pt>
    <dgm:pt modelId="{58122CBC-7582-D544-A7D4-E403F5280EC7}" type="pres">
      <dgm:prSet presAssocID="{01A66772-F185-4D58-B8BB-E9370D7A7A2B}" presName="hierChild1" presStyleCnt="0">
        <dgm:presLayoutVars>
          <dgm:chPref val="1"/>
          <dgm:dir/>
          <dgm:animOne val="branch"/>
          <dgm:animLvl val="lvl"/>
          <dgm:resizeHandles/>
        </dgm:presLayoutVars>
      </dgm:prSet>
      <dgm:spPr/>
    </dgm:pt>
    <dgm:pt modelId="{F68818AA-79A8-1F4E-B09A-B3E442AC4CE8}" type="pres">
      <dgm:prSet presAssocID="{40FC4FFE-8987-4A26-B7F4-8A516F18ADAE}" presName="hierRoot1" presStyleCnt="0"/>
      <dgm:spPr/>
    </dgm:pt>
    <dgm:pt modelId="{CBD75E8F-BB61-3D4B-96DF-928615A0F215}" type="pres">
      <dgm:prSet presAssocID="{40FC4FFE-8987-4A26-B7F4-8A516F18ADAE}" presName="composite" presStyleCnt="0"/>
      <dgm:spPr/>
    </dgm:pt>
    <dgm:pt modelId="{34B9D9FC-E54E-C74F-894C-8A9DBC433256}" type="pres">
      <dgm:prSet presAssocID="{40FC4FFE-8987-4A26-B7F4-8A516F18ADAE}" presName="background" presStyleLbl="node0" presStyleIdx="0" presStyleCnt="2"/>
      <dgm:spPr/>
    </dgm:pt>
    <dgm:pt modelId="{856D1F8D-C1D9-944F-B942-57A7B0A8548C}" type="pres">
      <dgm:prSet presAssocID="{40FC4FFE-8987-4A26-B7F4-8A516F18ADAE}" presName="text" presStyleLbl="fgAcc0" presStyleIdx="0" presStyleCnt="2">
        <dgm:presLayoutVars>
          <dgm:chPref val="3"/>
        </dgm:presLayoutVars>
      </dgm:prSet>
      <dgm:spPr/>
    </dgm:pt>
    <dgm:pt modelId="{978FB333-FD89-844C-B4D1-9F0FA7838616}" type="pres">
      <dgm:prSet presAssocID="{40FC4FFE-8987-4A26-B7F4-8A516F18ADAE}" presName="hierChild2" presStyleCnt="0"/>
      <dgm:spPr/>
    </dgm:pt>
    <dgm:pt modelId="{C5BFF7B4-72A5-6145-BC48-C56BCEC6E6E6}" type="pres">
      <dgm:prSet presAssocID="{49225C73-1633-42F1-AB3B-7CB183E5F8B8}" presName="hierRoot1" presStyleCnt="0"/>
      <dgm:spPr/>
    </dgm:pt>
    <dgm:pt modelId="{05F74069-D86D-824C-8469-F0C26827A9E8}" type="pres">
      <dgm:prSet presAssocID="{49225C73-1633-42F1-AB3B-7CB183E5F8B8}" presName="composite" presStyleCnt="0"/>
      <dgm:spPr/>
    </dgm:pt>
    <dgm:pt modelId="{8F3E0684-879A-0645-9BEF-70F3CFFAF159}" type="pres">
      <dgm:prSet presAssocID="{49225C73-1633-42F1-AB3B-7CB183E5F8B8}" presName="background" presStyleLbl="node0" presStyleIdx="1" presStyleCnt="2"/>
      <dgm:spPr/>
    </dgm:pt>
    <dgm:pt modelId="{FB2769E4-9BD3-AE48-BBF1-5BFE215CC0F1}" type="pres">
      <dgm:prSet presAssocID="{49225C73-1633-42F1-AB3B-7CB183E5F8B8}" presName="text" presStyleLbl="fgAcc0" presStyleIdx="1" presStyleCnt="2">
        <dgm:presLayoutVars>
          <dgm:chPref val="3"/>
        </dgm:presLayoutVars>
      </dgm:prSet>
      <dgm:spPr/>
    </dgm:pt>
    <dgm:pt modelId="{79627596-628C-A940-A5C7-115B1AC5028A}" type="pres">
      <dgm:prSet presAssocID="{49225C73-1633-42F1-AB3B-7CB183E5F8B8}" presName="hierChild2" presStyleCnt="0"/>
      <dgm:spPr/>
    </dgm:pt>
  </dgm:ptLst>
  <dgm:cxnLst>
    <dgm:cxn modelId="{27A44548-AFD7-5846-9C43-FB9D024D41B8}" type="presOf" srcId="{40FC4FFE-8987-4A26-B7F4-8A516F18ADAE}" destId="{856D1F8D-C1D9-944F-B942-57A7B0A8548C}" srcOrd="0" destOrd="0" presId="urn:microsoft.com/office/officeart/2005/8/layout/hierarchy1"/>
    <dgm:cxn modelId="{C7AD8469-3C68-4AF9-AB82-79B0043AA120}" srcId="{01A66772-F185-4D58-B8BB-E9370D7A7A2B}" destId="{40FC4FFE-8987-4A26-B7F4-8A516F18ADAE}" srcOrd="0" destOrd="0" parTransId="{CAD7EF86-FB23-41F6-BF42-040B36DEFDB1}" sibTransId="{5B62599A-5C9B-48E7-896E-EA782AC60C8B}"/>
    <dgm:cxn modelId="{52A54C74-D231-7345-A099-262A61269B71}" srcId="{01A66772-F185-4D58-B8BB-E9370D7A7A2B}" destId="{49225C73-1633-42F1-AB3B-7CB183E5F8B8}" srcOrd="1" destOrd="0" parTransId="{1A0E2090-1D4F-438A-8766-B6030CE01ADD}" sibTransId="{9646853A-8964-4519-A5B1-0B7D18B2983D}"/>
    <dgm:cxn modelId="{01F674B6-6BAF-2247-809D-A563B75B1297}" type="presOf" srcId="{01A66772-F185-4D58-B8BB-E9370D7A7A2B}" destId="{58122CBC-7582-D544-A7D4-E403F5280EC7}" srcOrd="0" destOrd="0" presId="urn:microsoft.com/office/officeart/2005/8/layout/hierarchy1"/>
    <dgm:cxn modelId="{5ADB5CDE-6847-9A4A-8DDA-A55BE3C1DF6E}" type="presOf" srcId="{49225C73-1633-42F1-AB3B-7CB183E5F8B8}" destId="{FB2769E4-9BD3-AE48-BBF1-5BFE215CC0F1}" srcOrd="0" destOrd="0" presId="urn:microsoft.com/office/officeart/2005/8/layout/hierarchy1"/>
    <dgm:cxn modelId="{DCFC65B5-ADED-2349-8A11-AEFD7F4CA637}" type="presParOf" srcId="{58122CBC-7582-D544-A7D4-E403F5280EC7}" destId="{F68818AA-79A8-1F4E-B09A-B3E442AC4CE8}" srcOrd="0" destOrd="0" presId="urn:microsoft.com/office/officeart/2005/8/layout/hierarchy1"/>
    <dgm:cxn modelId="{F10BEE66-A127-EA4E-9EC7-868C3DD7093F}" type="presParOf" srcId="{F68818AA-79A8-1F4E-B09A-B3E442AC4CE8}" destId="{CBD75E8F-BB61-3D4B-96DF-928615A0F215}" srcOrd="0" destOrd="0" presId="urn:microsoft.com/office/officeart/2005/8/layout/hierarchy1"/>
    <dgm:cxn modelId="{914FD20A-02D6-0845-8CF8-2D89E713A038}" type="presParOf" srcId="{CBD75E8F-BB61-3D4B-96DF-928615A0F215}" destId="{34B9D9FC-E54E-C74F-894C-8A9DBC433256}" srcOrd="0" destOrd="0" presId="urn:microsoft.com/office/officeart/2005/8/layout/hierarchy1"/>
    <dgm:cxn modelId="{B4ED9C1C-6C44-BA41-A0A5-1D95B0C4C2B2}" type="presParOf" srcId="{CBD75E8F-BB61-3D4B-96DF-928615A0F215}" destId="{856D1F8D-C1D9-944F-B942-57A7B0A8548C}" srcOrd="1" destOrd="0" presId="urn:microsoft.com/office/officeart/2005/8/layout/hierarchy1"/>
    <dgm:cxn modelId="{FBE4D93A-BAA2-4545-A782-FB130CE9C79D}" type="presParOf" srcId="{F68818AA-79A8-1F4E-B09A-B3E442AC4CE8}" destId="{978FB333-FD89-844C-B4D1-9F0FA7838616}" srcOrd="1" destOrd="0" presId="urn:microsoft.com/office/officeart/2005/8/layout/hierarchy1"/>
    <dgm:cxn modelId="{D3DB5718-43C7-A844-A824-8E4AE4353798}" type="presParOf" srcId="{58122CBC-7582-D544-A7D4-E403F5280EC7}" destId="{C5BFF7B4-72A5-6145-BC48-C56BCEC6E6E6}" srcOrd="1" destOrd="0" presId="urn:microsoft.com/office/officeart/2005/8/layout/hierarchy1"/>
    <dgm:cxn modelId="{5891DFA8-8447-1E4D-B6A1-2985CCB69A58}" type="presParOf" srcId="{C5BFF7B4-72A5-6145-BC48-C56BCEC6E6E6}" destId="{05F74069-D86D-824C-8469-F0C26827A9E8}" srcOrd="0" destOrd="0" presId="urn:microsoft.com/office/officeart/2005/8/layout/hierarchy1"/>
    <dgm:cxn modelId="{A5D28466-F1B4-6640-857B-701EB687F7F0}" type="presParOf" srcId="{05F74069-D86D-824C-8469-F0C26827A9E8}" destId="{8F3E0684-879A-0645-9BEF-70F3CFFAF159}" srcOrd="0" destOrd="0" presId="urn:microsoft.com/office/officeart/2005/8/layout/hierarchy1"/>
    <dgm:cxn modelId="{2351B03F-71F3-6F46-A425-270CB1D15057}" type="presParOf" srcId="{05F74069-D86D-824C-8469-F0C26827A9E8}" destId="{FB2769E4-9BD3-AE48-BBF1-5BFE215CC0F1}" srcOrd="1" destOrd="0" presId="urn:microsoft.com/office/officeart/2005/8/layout/hierarchy1"/>
    <dgm:cxn modelId="{833CD0F8-0AEB-4647-87A3-E08EBC9F2532}" type="presParOf" srcId="{C5BFF7B4-72A5-6145-BC48-C56BCEC6E6E6}" destId="{79627596-628C-A940-A5C7-115B1AC502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9D9FC-E54E-C74F-894C-8A9DBC433256}">
      <dsp:nvSpPr>
        <dsp:cNvPr id="0" name=""/>
        <dsp:cNvSpPr/>
      </dsp:nvSpPr>
      <dsp:spPr>
        <a:xfrm>
          <a:off x="939" y="259484"/>
          <a:ext cx="3298911" cy="2094808"/>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56D1F8D-C1D9-944F-B942-57A7B0A8548C}">
      <dsp:nvSpPr>
        <dsp:cNvPr id="0" name=""/>
        <dsp:cNvSpPr/>
      </dsp:nvSpPr>
      <dsp:spPr>
        <a:xfrm>
          <a:off x="367485" y="607702"/>
          <a:ext cx="3298911" cy="2094808"/>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rtlCol="0" anchor="ctr" anchorCtr="0">
          <a:noAutofit/>
        </a:bodyPr>
        <a:lstStyle/>
        <a:p>
          <a:pPr marL="0" lvl="0" indent="0" algn="ctr" defTabSz="666750">
            <a:lnSpc>
              <a:spcPct val="90000"/>
            </a:lnSpc>
            <a:spcBef>
              <a:spcPct val="0"/>
            </a:spcBef>
            <a:spcAft>
              <a:spcPct val="35000"/>
            </a:spcAft>
            <a:buNone/>
            <a:defRPr cap="all"/>
          </a:pPr>
          <a:r>
            <a:rPr lang="en-US" sz="1500" kern="1200" dirty="0"/>
            <a:t>Dutch ministry of social affairs</a:t>
          </a:r>
        </a:p>
        <a:p>
          <a:pPr marL="0" lvl="0" indent="0" algn="ctr" defTabSz="666750">
            <a:lnSpc>
              <a:spcPct val="90000"/>
            </a:lnSpc>
            <a:spcBef>
              <a:spcPct val="0"/>
            </a:spcBef>
            <a:spcAft>
              <a:spcPct val="35000"/>
            </a:spcAft>
            <a:buNone/>
            <a:defRPr cap="all"/>
          </a:pPr>
          <a:r>
            <a:rPr lang="en-GB" sz="1500" kern="1200" dirty="0"/>
            <a:t>https://www.government.nl</a:t>
          </a:r>
          <a:endParaRPr lang="en-gb" sz="1500" kern="1200" dirty="0"/>
        </a:p>
      </dsp:txBody>
      <dsp:txXfrm>
        <a:off x="428840" y="669057"/>
        <a:ext cx="3176201" cy="1972098"/>
      </dsp:txXfrm>
    </dsp:sp>
    <dsp:sp modelId="{8F3E0684-879A-0645-9BEF-70F3CFFAF159}">
      <dsp:nvSpPr>
        <dsp:cNvPr id="0" name=""/>
        <dsp:cNvSpPr/>
      </dsp:nvSpPr>
      <dsp:spPr>
        <a:xfrm>
          <a:off x="4032942" y="259484"/>
          <a:ext cx="3298911" cy="2094808"/>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B2769E4-9BD3-AE48-BBF1-5BFE215CC0F1}">
      <dsp:nvSpPr>
        <dsp:cNvPr id="0" name=""/>
        <dsp:cNvSpPr/>
      </dsp:nvSpPr>
      <dsp:spPr>
        <a:xfrm>
          <a:off x="4399488" y="607702"/>
          <a:ext cx="3298911" cy="2094808"/>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rtlCol="0" anchor="ctr" anchorCtr="0">
          <a:noAutofit/>
        </a:bodyPr>
        <a:lstStyle/>
        <a:p>
          <a:pPr marL="0" lvl="0" indent="0" algn="ctr" defTabSz="666750">
            <a:lnSpc>
              <a:spcPct val="90000"/>
            </a:lnSpc>
            <a:spcBef>
              <a:spcPct val="0"/>
            </a:spcBef>
            <a:spcAft>
              <a:spcPct val="35000"/>
            </a:spcAft>
            <a:buNone/>
            <a:defRPr cap="all"/>
          </a:pPr>
          <a:r>
            <a:rPr lang="en-US" sz="1500" kern="1200" dirty="0"/>
            <a:t>International criminal court</a:t>
          </a:r>
        </a:p>
        <a:p>
          <a:pPr marL="0" lvl="0" indent="0" algn="ctr" defTabSz="666750">
            <a:lnSpc>
              <a:spcPct val="90000"/>
            </a:lnSpc>
            <a:spcBef>
              <a:spcPct val="0"/>
            </a:spcBef>
            <a:spcAft>
              <a:spcPct val="35000"/>
            </a:spcAft>
            <a:buNone/>
            <a:defRPr cap="all"/>
          </a:pPr>
          <a:r>
            <a:rPr lang="en-GB" sz="1500" kern="1200" dirty="0"/>
            <a:t>https://</a:t>
          </a:r>
          <a:r>
            <a:rPr lang="en-GB" sz="1500" kern="1200" dirty="0" err="1"/>
            <a:t>www.icc-cpi.int</a:t>
          </a:r>
          <a:endParaRPr lang="en-gb" sz="1500" kern="1200" dirty="0"/>
        </a:p>
      </dsp:txBody>
      <dsp:txXfrm>
        <a:off x="4460843" y="669057"/>
        <a:ext cx="3176201" cy="19720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4/6/23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4/6/23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184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892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792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679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97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735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468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142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9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4/6/23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968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536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4/6/23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306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4/6/23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598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4/6/23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31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071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4/6/23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254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4/6/23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992175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icc-cpi.int/ugand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c-cpi.int/carII" TargetMode="External"/><Relationship Id="rId2" Type="http://schemas.openxmlformats.org/officeDocument/2006/relationships/hyperlink" Target="https://www.icc-cpi.int/car"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icc-cpi.int/keny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icc-cpi.int/liby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cc-cpi.int/Pages/record.aspx?docNo=ICC-01/15-12" TargetMode="External"/><Relationship Id="rId2" Type="http://schemas.openxmlformats.org/officeDocument/2006/relationships/hyperlink" Target="https://www.icc-cpi.int/georgia"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icc-cpi.int/Pages/record.aspx?docNo=ICC-01/15-4"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cc-cpi.int/" TargetMode="External"/><Relationship Id="rId2" Type="http://schemas.openxmlformats.org/officeDocument/2006/relationships/hyperlink" Target="http://www.un.org/law/icc/index.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cc-cpi.int/dr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icc-cpi.int/darfu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10284" r="14716"/>
          <a:stretch/>
        </p:blipFill>
        <p:spPr>
          <a:xfrm rot="10800000">
            <a:off x="20" y="10"/>
            <a:ext cx="9143980" cy="6857990"/>
          </a:xfrm>
          <a:prstGeom prst="rect">
            <a:avLst/>
          </a:prstGeom>
        </p:spPr>
      </p:pic>
      <p:sp>
        <p:nvSpPr>
          <p:cNvPr id="13" name="Freeform: Shape 12">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5645712"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58F5A">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Title 4">
            <a:extLst>
              <a:ext uri="{FF2B5EF4-FFF2-40B4-BE49-F238E27FC236}">
                <a16:creationId xmlns:a16="http://schemas.microsoft.com/office/drawing/2014/main" id="{0B26BB01-CB9E-3289-DB6C-859E83BCBFA7}"/>
              </a:ext>
            </a:extLst>
          </p:cNvPr>
          <p:cNvSpPr>
            <a:spLocks noGrp="1"/>
          </p:cNvSpPr>
          <p:nvPr>
            <p:ph type="ctrTitle"/>
          </p:nvPr>
        </p:nvSpPr>
        <p:spPr>
          <a:xfrm>
            <a:off x="-1" y="3823043"/>
            <a:ext cx="5101897" cy="1032094"/>
          </a:xfrm>
        </p:spPr>
        <p:txBody>
          <a:bodyPr>
            <a:normAutofit/>
          </a:bodyPr>
          <a:lstStyle/>
          <a:p>
            <a:pPr>
              <a:lnSpc>
                <a:spcPct val="90000"/>
              </a:lnSpc>
            </a:pPr>
            <a:r>
              <a:rPr lang="en-US" sz="3200" dirty="0">
                <a:solidFill>
                  <a:srgbClr val="FEFFFF"/>
                </a:solidFill>
              </a:rPr>
              <a:t>International Criminal Court</a:t>
            </a:r>
            <a:endParaRPr lang="en-NL" sz="3200" dirty="0">
              <a:solidFill>
                <a:srgbClr val="FEFFFF"/>
              </a:solidFill>
            </a:endParaRPr>
          </a:p>
        </p:txBody>
      </p:sp>
      <p:sp>
        <p:nvSpPr>
          <p:cNvPr id="8" name="Subtitle 7">
            <a:extLst>
              <a:ext uri="{FF2B5EF4-FFF2-40B4-BE49-F238E27FC236}">
                <a16:creationId xmlns:a16="http://schemas.microsoft.com/office/drawing/2014/main" id="{BE013841-D665-12C3-975E-D4A7C5C8840B}"/>
              </a:ext>
            </a:extLst>
          </p:cNvPr>
          <p:cNvSpPr>
            <a:spLocks noGrp="1"/>
          </p:cNvSpPr>
          <p:nvPr>
            <p:ph type="subTitle" idx="1"/>
          </p:nvPr>
        </p:nvSpPr>
        <p:spPr>
          <a:xfrm rot="10800000" flipV="1">
            <a:off x="1633057" y="5198165"/>
            <a:ext cx="3389937" cy="604520"/>
          </a:xfrm>
        </p:spPr>
        <p:txBody>
          <a:bodyPr>
            <a:normAutofit/>
          </a:bodyPr>
          <a:lstStyle/>
          <a:p>
            <a:r>
              <a:rPr lang="en-NL" dirty="0"/>
              <a:t>The Hague, the Netherlands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09937-7281-6A63-2C7C-6D964FD40FAB}"/>
              </a:ext>
            </a:extLst>
          </p:cNvPr>
          <p:cNvSpPr>
            <a:spLocks noGrp="1"/>
          </p:cNvSpPr>
          <p:nvPr>
            <p:ph idx="1"/>
          </p:nvPr>
        </p:nvSpPr>
        <p:spPr>
          <a:xfrm>
            <a:off x="1817724" y="526473"/>
            <a:ext cx="6591985" cy="3777622"/>
          </a:xfrm>
        </p:spPr>
        <p:txBody>
          <a:bodyPr/>
          <a:lstStyle/>
          <a:p>
            <a:r>
              <a:rPr lang="en-GB" b="1" i="0" u="sng" strike="noStrike" dirty="0">
                <a:solidFill>
                  <a:srgbClr val="003366"/>
                </a:solidFill>
                <a:effectLst/>
                <a:latin typeface="+mj-lt"/>
                <a:hlinkClick r:id="rId2"/>
              </a:rPr>
              <a:t>Uganda</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Situation referred to the ICC by the Government of Uganda:</a:t>
            </a:r>
            <a:r>
              <a:rPr lang="en-GB" b="0" i="0" u="none" strike="noStrike" dirty="0">
                <a:solidFill>
                  <a:srgbClr val="212529"/>
                </a:solidFill>
                <a:effectLst/>
                <a:latin typeface="+mj-lt"/>
              </a:rPr>
              <a:t> January 2004</a:t>
            </a:r>
          </a:p>
          <a:p>
            <a:r>
              <a:rPr lang="en-GB" b="1" i="0" u="none" strike="noStrike" dirty="0">
                <a:solidFill>
                  <a:srgbClr val="212529"/>
                </a:solidFill>
                <a:effectLst/>
                <a:latin typeface="+mj-lt"/>
              </a:rPr>
              <a:t>ICC investigations opened:</a:t>
            </a:r>
            <a:r>
              <a:rPr lang="en-GB" b="0" i="0" u="none" strike="noStrike" dirty="0">
                <a:solidFill>
                  <a:srgbClr val="212529"/>
                </a:solidFill>
                <a:effectLst/>
                <a:latin typeface="+mj-lt"/>
              </a:rPr>
              <a:t> July 2004</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war crimes and crimes against humanity committed in the context of a conflict between the Lord's Resistance Army (LRA) and the national authorities in Uganda since 1 July 2002 (when the Rome Statute entered into force)</a:t>
            </a:r>
          </a:p>
          <a:p>
            <a:r>
              <a:rPr lang="en-GB" b="1" i="0" u="none" strike="noStrike" dirty="0">
                <a:solidFill>
                  <a:srgbClr val="212529"/>
                </a:solidFill>
                <a:effectLst/>
                <a:latin typeface="+mj-lt"/>
              </a:rPr>
              <a:t>Current regional focus:</a:t>
            </a:r>
            <a:r>
              <a:rPr lang="en-GB" b="0" i="0" u="none" strike="noStrike" dirty="0">
                <a:solidFill>
                  <a:srgbClr val="212529"/>
                </a:solidFill>
                <a:effectLst/>
                <a:latin typeface="+mj-lt"/>
              </a:rPr>
              <a:t> Northern Uganda</a:t>
            </a:r>
          </a:p>
          <a:p>
            <a:endParaRPr lang="en-NL" dirty="0">
              <a:latin typeface="+mj-lt"/>
            </a:endParaRPr>
          </a:p>
        </p:txBody>
      </p:sp>
      <p:pic>
        <p:nvPicPr>
          <p:cNvPr id="6146" name="Picture 2" descr="Uganda and the Rome Statute - Campaign for the Universality and  Effectiveness of the System of the Rome Statute of the International  Criminal Court (I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79" y="3899621"/>
            <a:ext cx="4826674" cy="271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1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268B6-2631-169F-455D-B1A8A00E303C}"/>
              </a:ext>
            </a:extLst>
          </p:cNvPr>
          <p:cNvSpPr>
            <a:spLocks noGrp="1"/>
          </p:cNvSpPr>
          <p:nvPr>
            <p:ph idx="1"/>
          </p:nvPr>
        </p:nvSpPr>
        <p:spPr>
          <a:xfrm>
            <a:off x="1803870" y="817419"/>
            <a:ext cx="6591985" cy="3777622"/>
          </a:xfrm>
        </p:spPr>
        <p:txBody>
          <a:bodyPr/>
          <a:lstStyle/>
          <a:p>
            <a:r>
              <a:rPr lang="en-GB" b="1" i="0" u="sng" strike="noStrike" dirty="0">
                <a:solidFill>
                  <a:srgbClr val="003366"/>
                </a:solidFill>
                <a:effectLst/>
                <a:latin typeface="+mj-lt"/>
                <a:hlinkClick r:id="rId2"/>
              </a:rPr>
              <a:t>Central African Republic</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Situation referred to the ICC by the CAR Government:</a:t>
            </a:r>
            <a:r>
              <a:rPr lang="en-GB" b="0" i="0" u="none" strike="noStrike" dirty="0">
                <a:solidFill>
                  <a:srgbClr val="212529"/>
                </a:solidFill>
                <a:effectLst/>
                <a:latin typeface="+mj-lt"/>
              </a:rPr>
              <a:t> December 2004</a:t>
            </a:r>
          </a:p>
          <a:p>
            <a:r>
              <a:rPr lang="en-GB" b="1" i="0" u="none" strike="noStrike" dirty="0">
                <a:solidFill>
                  <a:srgbClr val="212529"/>
                </a:solidFill>
                <a:effectLst/>
                <a:latin typeface="+mj-lt"/>
              </a:rPr>
              <a:t>ICC investigations opened:</a:t>
            </a:r>
            <a:r>
              <a:rPr lang="en-GB" b="0" i="0" u="none" strike="noStrike" dirty="0">
                <a:solidFill>
                  <a:srgbClr val="212529"/>
                </a:solidFill>
                <a:effectLst/>
                <a:latin typeface="+mj-lt"/>
              </a:rPr>
              <a:t> May 2007</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war crimes and crimes against humanity committed in the context of a conflict in CAR since 1 July 2002, with the peak of violence in 2002 and 2003. (See </a:t>
            </a:r>
            <a:r>
              <a:rPr lang="en-GB" b="0" i="0" u="sng" strike="noStrike" dirty="0">
                <a:solidFill>
                  <a:srgbClr val="003366"/>
                </a:solidFill>
                <a:effectLst/>
                <a:latin typeface="+mj-lt"/>
                <a:hlinkClick r:id="rId3"/>
              </a:rPr>
              <a:t>CAR II</a:t>
            </a:r>
            <a:r>
              <a:rPr lang="en-GB" b="0" i="0" u="none" strike="noStrike" dirty="0">
                <a:solidFill>
                  <a:srgbClr val="212529"/>
                </a:solidFill>
                <a:effectLst/>
                <a:latin typeface="+mj-lt"/>
              </a:rPr>
              <a:t> for the situation in CAR from 2012 onward.)</a:t>
            </a:r>
          </a:p>
          <a:p>
            <a:r>
              <a:rPr lang="en-GB" b="1" i="0" u="none" strike="noStrike" dirty="0">
                <a:solidFill>
                  <a:srgbClr val="212529"/>
                </a:solidFill>
                <a:effectLst/>
                <a:latin typeface="+mj-lt"/>
              </a:rPr>
              <a:t>Current regional focus: </a:t>
            </a:r>
            <a:r>
              <a:rPr lang="en-GB" b="0" i="0" u="none" strike="noStrike" dirty="0">
                <a:solidFill>
                  <a:srgbClr val="212529"/>
                </a:solidFill>
                <a:effectLst/>
                <a:latin typeface="+mj-lt"/>
              </a:rPr>
              <a:t>Throughout CAR</a:t>
            </a:r>
          </a:p>
          <a:p>
            <a:endParaRPr lang="en-NL" dirty="0">
              <a:latin typeface="+mj-lt"/>
            </a:endParaRPr>
          </a:p>
        </p:txBody>
      </p:sp>
      <p:sp>
        <p:nvSpPr>
          <p:cNvPr id="4" name="AutoShape 2" descr="ICC Prosecutor underlines commitment to support the Special Criminal Court  of the Central African Republic following address by Deputy Prosecutor, Mr  Mame Mandiaye Niang at opening of first trial in Bangu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7174" name="Picture 6" descr="Central African Republic: Said trial opens at International Criminal Court  | UN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055" y="4171228"/>
            <a:ext cx="4322618" cy="24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57DB1-06DA-052A-2B9F-7EAF1EAFA18B}"/>
              </a:ext>
            </a:extLst>
          </p:cNvPr>
          <p:cNvSpPr>
            <a:spLocks noGrp="1"/>
          </p:cNvSpPr>
          <p:nvPr>
            <p:ph idx="1"/>
          </p:nvPr>
        </p:nvSpPr>
        <p:spPr>
          <a:xfrm>
            <a:off x="1900851" y="789709"/>
            <a:ext cx="6591985" cy="3777622"/>
          </a:xfrm>
        </p:spPr>
        <p:txBody>
          <a:bodyPr/>
          <a:lstStyle/>
          <a:p>
            <a:r>
              <a:rPr lang="en-GB" b="1" i="0" u="sng" strike="noStrike" dirty="0">
                <a:solidFill>
                  <a:srgbClr val="003366"/>
                </a:solidFill>
                <a:effectLst/>
                <a:latin typeface="+mj-lt"/>
                <a:hlinkClick r:id="rId2"/>
              </a:rPr>
              <a:t>Kenya</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ICC Prosecutor opens </a:t>
            </a:r>
            <a:r>
              <a:rPr lang="en-GB" b="1" i="1" u="none" strike="noStrike" dirty="0" err="1">
                <a:solidFill>
                  <a:srgbClr val="212529"/>
                </a:solidFill>
                <a:effectLst/>
                <a:latin typeface="+mj-lt"/>
              </a:rPr>
              <a:t>proprio</a:t>
            </a:r>
            <a:r>
              <a:rPr lang="en-GB" b="1" i="1" u="none" strike="noStrike" dirty="0">
                <a:solidFill>
                  <a:srgbClr val="212529"/>
                </a:solidFill>
                <a:effectLst/>
                <a:latin typeface="+mj-lt"/>
              </a:rPr>
              <a:t> </a:t>
            </a:r>
            <a:r>
              <a:rPr lang="en-GB" b="1" i="1" u="none" strike="noStrike" dirty="0" err="1">
                <a:solidFill>
                  <a:srgbClr val="212529"/>
                </a:solidFill>
                <a:effectLst/>
                <a:latin typeface="+mj-lt"/>
              </a:rPr>
              <a:t>motu</a:t>
            </a:r>
            <a:r>
              <a:rPr lang="en-GB" b="1" i="0" u="none" strike="noStrike" dirty="0">
                <a:solidFill>
                  <a:srgbClr val="212529"/>
                </a:solidFill>
                <a:effectLst/>
                <a:latin typeface="+mj-lt"/>
              </a:rPr>
              <a:t> investigation:</a:t>
            </a:r>
            <a:r>
              <a:rPr lang="en-GB" b="0" i="0" u="none" strike="noStrike" dirty="0">
                <a:solidFill>
                  <a:srgbClr val="212529"/>
                </a:solidFill>
                <a:effectLst/>
                <a:latin typeface="+mj-lt"/>
              </a:rPr>
              <a:t> March 2010</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crimes against humanity committed in the context of post-election violence in Kenya in 2007/2008.</a:t>
            </a:r>
          </a:p>
          <a:p>
            <a:r>
              <a:rPr lang="en-GB" b="1" i="0" u="none" strike="noStrike" dirty="0">
                <a:solidFill>
                  <a:srgbClr val="212529"/>
                </a:solidFill>
                <a:effectLst/>
                <a:latin typeface="+mj-lt"/>
              </a:rPr>
              <a:t>Current regional focus:</a:t>
            </a:r>
            <a:r>
              <a:rPr lang="en-GB" b="0" i="0" u="none" strike="noStrike" dirty="0">
                <a:solidFill>
                  <a:srgbClr val="212529"/>
                </a:solidFill>
                <a:effectLst/>
                <a:latin typeface="+mj-lt"/>
              </a:rPr>
              <a:t> Six of the eight Kenyan Provinces: Nairobi, North Rift Valley, Central Rift Valley, South Rift Valley, Nyanza Province and Western Province</a:t>
            </a:r>
          </a:p>
          <a:p>
            <a:endParaRPr lang="en-NL" dirty="0">
              <a:latin typeface="+mj-lt"/>
            </a:endParaRPr>
          </a:p>
        </p:txBody>
      </p:sp>
      <p:pic>
        <p:nvPicPr>
          <p:cNvPr id="8194" name="Picture 2" descr="Kenya and the ICC: law expert answers 4 questions following death of a key  law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390" y="3837710"/>
            <a:ext cx="5510374" cy="27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2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35650-90B5-6C3E-08AF-3A28B45A6228}"/>
              </a:ext>
            </a:extLst>
          </p:cNvPr>
          <p:cNvSpPr>
            <a:spLocks noGrp="1"/>
          </p:cNvSpPr>
          <p:nvPr>
            <p:ph idx="1"/>
          </p:nvPr>
        </p:nvSpPr>
        <p:spPr>
          <a:xfrm>
            <a:off x="1886997" y="692727"/>
            <a:ext cx="6591985" cy="3777622"/>
          </a:xfrm>
        </p:spPr>
        <p:txBody>
          <a:bodyPr/>
          <a:lstStyle/>
          <a:p>
            <a:r>
              <a:rPr lang="en-GB" b="1" i="0" u="sng" strike="noStrike" dirty="0">
                <a:solidFill>
                  <a:srgbClr val="003366"/>
                </a:solidFill>
                <a:effectLst/>
                <a:latin typeface="+mj-lt"/>
                <a:hlinkClick r:id="rId2"/>
              </a:rPr>
              <a:t>Libya</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Situation referred to the ICC by the United Nations Security Council:</a:t>
            </a:r>
            <a:r>
              <a:rPr lang="en-GB" b="0" i="0" u="none" strike="noStrike" dirty="0">
                <a:solidFill>
                  <a:srgbClr val="212529"/>
                </a:solidFill>
                <a:effectLst/>
                <a:latin typeface="+mj-lt"/>
              </a:rPr>
              <a:t> February 2011</a:t>
            </a:r>
          </a:p>
          <a:p>
            <a:r>
              <a:rPr lang="en-GB" b="1" i="0" u="none" strike="noStrike" dirty="0">
                <a:solidFill>
                  <a:srgbClr val="212529"/>
                </a:solidFill>
                <a:effectLst/>
                <a:latin typeface="+mj-lt"/>
              </a:rPr>
              <a:t>ICC investigations opened:</a:t>
            </a:r>
            <a:r>
              <a:rPr lang="en-GB" b="0" i="0" u="none" strike="noStrike" dirty="0">
                <a:solidFill>
                  <a:srgbClr val="212529"/>
                </a:solidFill>
                <a:effectLst/>
                <a:latin typeface="+mj-lt"/>
              </a:rPr>
              <a:t> March 2011</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crimes against humanity and war crimes committed in the context of the situation in Libya since 15 February 2011</a:t>
            </a:r>
          </a:p>
          <a:p>
            <a:r>
              <a:rPr lang="en-GB" b="1" i="0" u="none" strike="noStrike" dirty="0">
                <a:solidFill>
                  <a:srgbClr val="212529"/>
                </a:solidFill>
                <a:effectLst/>
                <a:latin typeface="+mj-lt"/>
              </a:rPr>
              <a:t>Current regional focus:</a:t>
            </a:r>
            <a:r>
              <a:rPr lang="en-GB" b="0" i="0" u="none" strike="noStrike" dirty="0">
                <a:solidFill>
                  <a:srgbClr val="212529"/>
                </a:solidFill>
                <a:effectLst/>
                <a:latin typeface="+mj-lt"/>
              </a:rPr>
              <a:t> Throughout Libya in, </a:t>
            </a:r>
            <a:r>
              <a:rPr lang="en-GB" b="0" i="1" u="none" strike="noStrike" dirty="0">
                <a:solidFill>
                  <a:srgbClr val="212529"/>
                </a:solidFill>
                <a:effectLst/>
                <a:latin typeface="+mj-lt"/>
              </a:rPr>
              <a:t>inter alia</a:t>
            </a:r>
            <a:r>
              <a:rPr lang="en-GB" b="0" i="0" u="none" strike="noStrike" dirty="0">
                <a:solidFill>
                  <a:srgbClr val="212529"/>
                </a:solidFill>
                <a:effectLst/>
                <a:latin typeface="+mj-lt"/>
              </a:rPr>
              <a:t>, Tripoli, Benghazi, and </a:t>
            </a:r>
            <a:r>
              <a:rPr lang="en-GB" b="0" i="0" u="none" strike="noStrike" dirty="0" err="1">
                <a:solidFill>
                  <a:srgbClr val="212529"/>
                </a:solidFill>
                <a:effectLst/>
                <a:latin typeface="+mj-lt"/>
              </a:rPr>
              <a:t>Misrata</a:t>
            </a:r>
            <a:endParaRPr lang="en-GB" b="0" i="0" u="none" strike="noStrike" dirty="0">
              <a:solidFill>
                <a:srgbClr val="212529"/>
              </a:solidFill>
              <a:effectLst/>
              <a:latin typeface="+mj-lt"/>
            </a:endParaRPr>
          </a:p>
        </p:txBody>
      </p:sp>
      <p:pic>
        <p:nvPicPr>
          <p:cNvPr id="9218" name="Picture 2" descr="How Libya became the International Criminal Court's latest fail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752" y="3838720"/>
            <a:ext cx="3849300" cy="283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8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9867D-A1DD-EDA6-B735-C439DAE42253}"/>
              </a:ext>
            </a:extLst>
          </p:cNvPr>
          <p:cNvSpPr>
            <a:spLocks noGrp="1"/>
          </p:cNvSpPr>
          <p:nvPr>
            <p:ph idx="1"/>
          </p:nvPr>
        </p:nvSpPr>
        <p:spPr>
          <a:xfrm>
            <a:off x="1970124" y="512618"/>
            <a:ext cx="6591985" cy="3777622"/>
          </a:xfrm>
        </p:spPr>
        <p:txBody>
          <a:bodyPr/>
          <a:lstStyle/>
          <a:p>
            <a:r>
              <a:rPr lang="en-GB" b="1" i="0" u="sng" strike="noStrike" dirty="0">
                <a:solidFill>
                  <a:srgbClr val="003366"/>
                </a:solidFill>
                <a:effectLst/>
                <a:latin typeface="+mj-lt"/>
                <a:hlinkClick r:id="rId2"/>
              </a:rPr>
              <a:t>Georgia</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ICC Prosecutor </a:t>
            </a:r>
            <a:r>
              <a:rPr lang="en-GB" b="1" i="0" u="sng" strike="noStrike" dirty="0" err="1">
                <a:solidFill>
                  <a:srgbClr val="003366"/>
                </a:solidFill>
                <a:effectLst/>
                <a:latin typeface="+mj-lt"/>
                <a:hlinkClick r:id="rId3"/>
              </a:rPr>
              <a:t>authorized</a:t>
            </a:r>
            <a:r>
              <a:rPr lang="en-GB" b="1" i="0" u="none" strike="noStrike" dirty="0">
                <a:solidFill>
                  <a:srgbClr val="212529"/>
                </a:solidFill>
                <a:effectLst/>
                <a:latin typeface="+mj-lt"/>
              </a:rPr>
              <a:t> to open </a:t>
            </a:r>
            <a:r>
              <a:rPr lang="en-GB" b="1" i="1" u="none" strike="noStrike" dirty="0" err="1">
                <a:solidFill>
                  <a:srgbClr val="212529"/>
                </a:solidFill>
                <a:effectLst/>
                <a:latin typeface="+mj-lt"/>
              </a:rPr>
              <a:t>proprio</a:t>
            </a:r>
            <a:r>
              <a:rPr lang="en-GB" b="1" i="1" u="none" strike="noStrike" dirty="0">
                <a:solidFill>
                  <a:srgbClr val="212529"/>
                </a:solidFill>
                <a:effectLst/>
                <a:latin typeface="+mj-lt"/>
              </a:rPr>
              <a:t> </a:t>
            </a:r>
            <a:r>
              <a:rPr lang="en-GB" b="1" i="1" u="none" strike="noStrike" dirty="0" err="1">
                <a:solidFill>
                  <a:srgbClr val="212529"/>
                </a:solidFill>
                <a:effectLst/>
                <a:latin typeface="+mj-lt"/>
              </a:rPr>
              <a:t>motu</a:t>
            </a:r>
            <a:r>
              <a:rPr lang="en-GB" b="1" i="0" u="none" strike="noStrike" dirty="0">
                <a:solidFill>
                  <a:srgbClr val="212529"/>
                </a:solidFill>
                <a:effectLst/>
                <a:latin typeface="+mj-lt"/>
              </a:rPr>
              <a:t> investigation:</a:t>
            </a:r>
            <a:r>
              <a:rPr lang="en-GB" b="0" i="0" u="none" strike="noStrike" dirty="0">
                <a:solidFill>
                  <a:srgbClr val="212529"/>
                </a:solidFill>
                <a:effectLst/>
                <a:latin typeface="+mj-lt"/>
              </a:rPr>
              <a:t> 27 January 2016</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crimes against humanity and war crimes committed in the context of an international armed conflict between 1 July and 10 October 2008</a:t>
            </a:r>
          </a:p>
          <a:p>
            <a:r>
              <a:rPr lang="en-GB" b="1" i="0" u="none" strike="noStrike" dirty="0">
                <a:solidFill>
                  <a:srgbClr val="212529"/>
                </a:solidFill>
                <a:effectLst/>
                <a:latin typeface="+mj-lt"/>
              </a:rPr>
              <a:t>Current regional focus:</a:t>
            </a:r>
            <a:r>
              <a:rPr lang="en-GB" b="0" i="0" u="none" strike="noStrike" dirty="0">
                <a:solidFill>
                  <a:srgbClr val="212529"/>
                </a:solidFill>
                <a:effectLst/>
                <a:latin typeface="+mj-lt"/>
              </a:rPr>
              <a:t> According to the Prosecution's </a:t>
            </a:r>
            <a:r>
              <a:rPr lang="en-GB" b="0" i="0" u="sng" strike="noStrike" dirty="0">
                <a:solidFill>
                  <a:srgbClr val="003366"/>
                </a:solidFill>
                <a:effectLst/>
                <a:latin typeface="+mj-lt"/>
                <a:hlinkClick r:id="rId4"/>
              </a:rPr>
              <a:t>request for </a:t>
            </a:r>
            <a:r>
              <a:rPr lang="en-GB" b="0" i="0" u="sng" strike="noStrike" dirty="0" err="1">
                <a:solidFill>
                  <a:srgbClr val="003366"/>
                </a:solidFill>
                <a:effectLst/>
                <a:latin typeface="+mj-lt"/>
                <a:hlinkClick r:id="rId4"/>
              </a:rPr>
              <a:t>authorization</a:t>
            </a:r>
            <a:r>
              <a:rPr lang="en-GB" b="0" i="0" u="none" strike="noStrike" dirty="0">
                <a:solidFill>
                  <a:srgbClr val="212529"/>
                </a:solidFill>
                <a:effectLst/>
                <a:latin typeface="+mj-lt"/>
              </a:rPr>
              <a:t> to investigate: in and around South Ossetia</a:t>
            </a:r>
          </a:p>
          <a:p>
            <a:endParaRPr lang="en-NL" dirty="0">
              <a:latin typeface="+mj-lt"/>
            </a:endParaRPr>
          </a:p>
        </p:txBody>
      </p:sp>
      <p:pic>
        <p:nvPicPr>
          <p:cNvPr id="10242" name="Picture 2" descr="Georgia, International Criminal Court sign deal on enforcement of just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0374" y="3889230"/>
            <a:ext cx="5011735" cy="265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80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382543" y="624110"/>
            <a:ext cx="7037556" cy="1280890"/>
          </a:xfrm>
        </p:spPr>
        <p:txBody>
          <a:bodyPr rtlCol="0">
            <a:normAutofit/>
          </a:bodyPr>
          <a:lstStyle/>
          <a:p>
            <a:pPr rtl="0"/>
            <a:r>
              <a:rPr lang="en-US">
                <a:solidFill>
                  <a:schemeClr val="bg1"/>
                </a:solidFill>
              </a:rPr>
              <a:t>Sources:</a:t>
            </a:r>
            <a:endParaRPr lang="en-gb">
              <a:solidFill>
                <a:schemeClr val="bg1"/>
              </a:solidFill>
            </a:endParaRP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246464606"/>
              </p:ext>
            </p:extLst>
          </p:nvPr>
        </p:nvGraphicFramePr>
        <p:xfrm>
          <a:off x="720759" y="2930805"/>
          <a:ext cx="7699339"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EF5D-3DEB-26E9-CC22-E9CAF4E0D1CE}"/>
              </a:ext>
            </a:extLst>
          </p:cNvPr>
          <p:cNvSpPr>
            <a:spLocks noGrp="1"/>
          </p:cNvSpPr>
          <p:nvPr>
            <p:ph type="title"/>
          </p:nvPr>
        </p:nvSpPr>
        <p:spPr/>
        <p:txBody>
          <a:bodyPr/>
          <a:lstStyle/>
          <a:p>
            <a:r>
              <a:rPr lang="en-US" dirty="0"/>
              <a:t>What does it do?</a:t>
            </a:r>
            <a:endParaRPr lang="en-NL" dirty="0"/>
          </a:p>
        </p:txBody>
      </p:sp>
      <p:sp>
        <p:nvSpPr>
          <p:cNvPr id="3" name="Content Placeholder 2">
            <a:extLst>
              <a:ext uri="{FF2B5EF4-FFF2-40B4-BE49-F238E27FC236}">
                <a16:creationId xmlns:a16="http://schemas.microsoft.com/office/drawing/2014/main" id="{E989A676-622F-53E5-6793-3C09F1FEC180}"/>
              </a:ext>
            </a:extLst>
          </p:cNvPr>
          <p:cNvSpPr>
            <a:spLocks noGrp="1"/>
          </p:cNvSpPr>
          <p:nvPr>
            <p:ph idx="1"/>
          </p:nvPr>
        </p:nvSpPr>
        <p:spPr>
          <a:xfrm>
            <a:off x="1942415" y="2133600"/>
            <a:ext cx="6591985" cy="1967345"/>
          </a:xfrm>
        </p:spPr>
        <p:txBody>
          <a:bodyPr>
            <a:normAutofit/>
          </a:bodyPr>
          <a:lstStyle/>
          <a:p>
            <a:r>
              <a:rPr lang="en-GB" sz="2400" b="0" i="0" u="none" strike="noStrike" dirty="0">
                <a:solidFill>
                  <a:srgbClr val="000000"/>
                </a:solidFill>
                <a:effectLst/>
                <a:latin typeface="RO Sans"/>
              </a:rPr>
              <a:t>The International Criminal Court in The Hague prosecutes those accused of war crimes, crimes against humanity and genocide.</a:t>
            </a:r>
            <a:endParaRPr lang="en-NL" sz="2400" dirty="0"/>
          </a:p>
        </p:txBody>
      </p:sp>
      <p:pic>
        <p:nvPicPr>
          <p:cNvPr id="1026" name="Picture 2" descr="On the decision by the ICC in The Hague - The Israel Democracy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3948545"/>
            <a:ext cx="4929044" cy="251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A31B-2E26-8363-90A6-FCCAFC2E6AED}"/>
              </a:ext>
            </a:extLst>
          </p:cNvPr>
          <p:cNvSpPr>
            <a:spLocks noGrp="1"/>
          </p:cNvSpPr>
          <p:nvPr>
            <p:ph type="title"/>
          </p:nvPr>
        </p:nvSpPr>
        <p:spPr/>
        <p:txBody>
          <a:bodyPr/>
          <a:lstStyle/>
          <a:p>
            <a:r>
              <a:rPr lang="en-US" dirty="0"/>
              <a:t>How was it established?</a:t>
            </a:r>
            <a:endParaRPr lang="en-NL" dirty="0"/>
          </a:p>
        </p:txBody>
      </p:sp>
      <p:sp>
        <p:nvSpPr>
          <p:cNvPr id="3" name="Content Placeholder 2">
            <a:extLst>
              <a:ext uri="{FF2B5EF4-FFF2-40B4-BE49-F238E27FC236}">
                <a16:creationId xmlns:a16="http://schemas.microsoft.com/office/drawing/2014/main" id="{3F0FDF44-8393-4B6C-CC51-ECD3B860CEF7}"/>
              </a:ext>
            </a:extLst>
          </p:cNvPr>
          <p:cNvSpPr>
            <a:spLocks noGrp="1"/>
          </p:cNvSpPr>
          <p:nvPr>
            <p:ph idx="1"/>
          </p:nvPr>
        </p:nvSpPr>
        <p:spPr>
          <a:xfrm>
            <a:off x="1942415" y="2133600"/>
            <a:ext cx="6591985" cy="1496291"/>
          </a:xfrm>
        </p:spPr>
        <p:txBody>
          <a:bodyPr/>
          <a:lstStyle/>
          <a:p>
            <a:r>
              <a:rPr lang="en-GB" b="0" i="0" u="none" strike="noStrike" dirty="0">
                <a:solidFill>
                  <a:srgbClr val="000000"/>
                </a:solidFill>
                <a:effectLst/>
                <a:latin typeface="RO Sans"/>
              </a:rPr>
              <a:t>In 1998, 60 countries signed the </a:t>
            </a:r>
            <a:r>
              <a:rPr lang="en-GB" b="0" i="0" dirty="0">
                <a:solidFill>
                  <a:srgbClr val="884488"/>
                </a:solidFill>
                <a:effectLst/>
                <a:latin typeface="RO Sans"/>
                <a:hlinkClick r:id="rId2"/>
              </a:rPr>
              <a:t>Rome Statute</a:t>
            </a:r>
            <a:r>
              <a:rPr lang="en-GB" b="0" i="0" u="none" strike="noStrike" dirty="0">
                <a:solidFill>
                  <a:srgbClr val="000000"/>
                </a:solidFill>
                <a:effectLst/>
                <a:latin typeface="RO Sans"/>
              </a:rPr>
              <a:t> after it was opened for signature by the United Nations. The Statute laid the foundation for the establishment of the </a:t>
            </a:r>
            <a:r>
              <a:rPr lang="en-GB" b="0" i="0" dirty="0">
                <a:solidFill>
                  <a:srgbClr val="884488"/>
                </a:solidFill>
                <a:effectLst/>
                <a:latin typeface="RO Sans"/>
                <a:hlinkClick r:id="rId3"/>
              </a:rPr>
              <a:t>International Criminal Court</a:t>
            </a:r>
            <a:r>
              <a:rPr lang="en-GB" b="0" i="0" u="none" strike="noStrike" dirty="0">
                <a:solidFill>
                  <a:srgbClr val="000000"/>
                </a:solidFill>
                <a:effectLst/>
                <a:latin typeface="RO Sans"/>
              </a:rPr>
              <a:t> in 2002. Its purpose is to investigate and prosecute war criminals.</a:t>
            </a:r>
            <a:endParaRPr lang="en-NL" dirty="0"/>
          </a:p>
        </p:txBody>
      </p:sp>
      <p:pic>
        <p:nvPicPr>
          <p:cNvPr id="2056" name="Picture 8" descr="The Role of the International Criminal Court | Council on Foreign Rel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297" y="3629892"/>
            <a:ext cx="4771805" cy="250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3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61C8-20E2-10B3-5B19-097443763EA2}"/>
              </a:ext>
            </a:extLst>
          </p:cNvPr>
          <p:cNvSpPr>
            <a:spLocks noGrp="1"/>
          </p:cNvSpPr>
          <p:nvPr>
            <p:ph type="title"/>
          </p:nvPr>
        </p:nvSpPr>
        <p:spPr>
          <a:xfrm>
            <a:off x="1391479" y="614170"/>
            <a:ext cx="7653130" cy="1685483"/>
          </a:xfrm>
        </p:spPr>
        <p:txBody>
          <a:bodyPr>
            <a:normAutofit fontScale="90000"/>
          </a:bodyPr>
          <a:lstStyle/>
          <a:p>
            <a:r>
              <a:rPr lang="en-US" sz="4000" dirty="0">
                <a:solidFill>
                  <a:srgbClr val="000000"/>
                </a:solidFill>
                <a:latin typeface="Century Gothic" panose="020B0502020202020204" pitchFamily="34" charset="0"/>
              </a:rPr>
              <a:t>What are the c</a:t>
            </a:r>
            <a:r>
              <a:rPr lang="en-GB" sz="4000" i="0" u="none" strike="noStrike" dirty="0">
                <a:solidFill>
                  <a:srgbClr val="000000"/>
                </a:solidFill>
                <a:effectLst/>
                <a:latin typeface="Century Gothic" panose="020B0502020202020204" pitchFamily="34" charset="0"/>
              </a:rPr>
              <a:t>rimes within </a:t>
            </a:r>
            <a:br>
              <a:rPr lang="en-GB" sz="4000" i="0" u="none" strike="noStrike" dirty="0">
                <a:solidFill>
                  <a:srgbClr val="000000"/>
                </a:solidFill>
                <a:effectLst/>
                <a:latin typeface="Century Gothic" panose="020B0502020202020204" pitchFamily="34" charset="0"/>
              </a:rPr>
            </a:br>
            <a:r>
              <a:rPr lang="en-GB" sz="4000" i="0" u="none" strike="noStrike" dirty="0">
                <a:solidFill>
                  <a:srgbClr val="000000"/>
                </a:solidFill>
                <a:effectLst/>
                <a:latin typeface="Century Gothic" panose="020B0502020202020204" pitchFamily="34" charset="0"/>
              </a:rPr>
              <a:t>the jurisdiction of the International Criminal Court</a:t>
            </a:r>
            <a:r>
              <a:rPr lang="en-US" sz="4000" dirty="0">
                <a:solidFill>
                  <a:srgbClr val="000000"/>
                </a:solidFill>
                <a:latin typeface="Century Gothic" panose="020B0502020202020204" pitchFamily="34" charset="0"/>
              </a:rPr>
              <a:t>?</a:t>
            </a:r>
            <a:br>
              <a:rPr lang="en-GB" b="1" i="0" u="none" strike="noStrike" dirty="0">
                <a:solidFill>
                  <a:srgbClr val="000000"/>
                </a:solidFill>
                <a:effectLst/>
                <a:latin typeface="RO Sans"/>
              </a:rPr>
            </a:br>
            <a:endParaRPr lang="en-NL" dirty="0"/>
          </a:p>
        </p:txBody>
      </p:sp>
      <p:sp>
        <p:nvSpPr>
          <p:cNvPr id="3" name="Content Placeholder 2">
            <a:extLst>
              <a:ext uri="{FF2B5EF4-FFF2-40B4-BE49-F238E27FC236}">
                <a16:creationId xmlns:a16="http://schemas.microsoft.com/office/drawing/2014/main" id="{BF168FF2-FF57-9E25-7E27-20051D312CF2}"/>
              </a:ext>
            </a:extLst>
          </p:cNvPr>
          <p:cNvSpPr>
            <a:spLocks noGrp="1"/>
          </p:cNvSpPr>
          <p:nvPr>
            <p:ph idx="1"/>
          </p:nvPr>
        </p:nvSpPr>
        <p:spPr>
          <a:xfrm>
            <a:off x="641350" y="2299653"/>
            <a:ext cx="7543800" cy="3835436"/>
          </a:xfrm>
        </p:spPr>
        <p:txBody>
          <a:bodyPr>
            <a:normAutofit fontScale="92500" lnSpcReduction="10000"/>
          </a:bodyPr>
          <a:lstStyle/>
          <a:p>
            <a:r>
              <a:rPr lang="en-GB" b="1" i="0" u="none" strike="noStrike" dirty="0">
                <a:solidFill>
                  <a:srgbClr val="000000"/>
                </a:solidFill>
                <a:effectLst/>
                <a:latin typeface="RO Sans"/>
              </a:rPr>
              <a:t>War crimes </a:t>
            </a:r>
          </a:p>
          <a:p>
            <a:r>
              <a:rPr lang="en-GB" b="0" i="0" u="none" strike="noStrike" dirty="0">
                <a:solidFill>
                  <a:srgbClr val="000000"/>
                </a:solidFill>
                <a:effectLst/>
                <a:latin typeface="RO Sans"/>
              </a:rPr>
              <a:t>War crimes include torture, mutilation, corporal punishment, hostage taking and acts of terrorism. This category also covers violations of human dignity such as rape and forced prostitution, looting and execution without trial. War crimes, unlike crimes against humanity, are always committed in times of war.</a:t>
            </a:r>
          </a:p>
          <a:p>
            <a:r>
              <a:rPr lang="en-GB" b="1" i="0" u="none" strike="noStrike" dirty="0">
                <a:solidFill>
                  <a:srgbClr val="000000"/>
                </a:solidFill>
                <a:effectLst/>
                <a:latin typeface="RO Sans"/>
              </a:rPr>
              <a:t>Genocide </a:t>
            </a:r>
          </a:p>
          <a:p>
            <a:r>
              <a:rPr lang="en-GB" b="0" i="0" u="none" strike="noStrike" dirty="0">
                <a:solidFill>
                  <a:srgbClr val="000000"/>
                </a:solidFill>
                <a:effectLst/>
                <a:latin typeface="RO Sans"/>
              </a:rPr>
              <a:t>This includes all acts committed with the intent to destroy a national, ethnic or religious group.</a:t>
            </a:r>
          </a:p>
          <a:p>
            <a:r>
              <a:rPr lang="en-GB" b="1" i="0" u="none" strike="noStrike" dirty="0">
                <a:solidFill>
                  <a:srgbClr val="000000"/>
                </a:solidFill>
                <a:effectLst/>
                <a:latin typeface="RO Sans"/>
              </a:rPr>
              <a:t>Crimes against humanity </a:t>
            </a:r>
          </a:p>
          <a:p>
            <a:r>
              <a:rPr lang="en-GB" b="0" i="0" u="none" strike="noStrike" dirty="0">
                <a:solidFill>
                  <a:srgbClr val="000000"/>
                </a:solidFill>
                <a:effectLst/>
                <a:latin typeface="RO Sans"/>
              </a:rPr>
              <a:t>Crimes against humanity are acts committed as part of a widespread or systematic attack directed against any civilian population, such as murder, deportation, torture and rape. The ICC prosecutes the perpetrators even if the crimes were not committed in times of war.</a:t>
            </a:r>
          </a:p>
          <a:p>
            <a:endParaRPr lang="en-NL" dirty="0"/>
          </a:p>
        </p:txBody>
      </p:sp>
      <p:sp>
        <p:nvSpPr>
          <p:cNvPr id="4" name="Date Placeholder 3">
            <a:extLst>
              <a:ext uri="{FF2B5EF4-FFF2-40B4-BE49-F238E27FC236}">
                <a16:creationId xmlns:a16="http://schemas.microsoft.com/office/drawing/2014/main" id="{C897F86D-4960-98A1-08D0-8FA493286C3C}"/>
              </a:ext>
            </a:extLst>
          </p:cNvPr>
          <p:cNvSpPr>
            <a:spLocks noGrp="1"/>
          </p:cNvSpPr>
          <p:nvPr>
            <p:ph type="dt" sz="half" idx="10"/>
          </p:nvPr>
        </p:nvSpPr>
        <p:spPr>
          <a:xfrm flipH="1">
            <a:off x="9044609" y="6698974"/>
            <a:ext cx="45719" cy="69574"/>
          </a:xfrm>
        </p:spPr>
        <p:txBody>
          <a:bodyPr/>
          <a:lstStyle/>
          <a:p>
            <a:pPr rtl="0"/>
            <a:endParaRPr lang="en-US" dirty="0"/>
          </a:p>
        </p:txBody>
      </p:sp>
    </p:spTree>
    <p:extLst>
      <p:ext uri="{BB962C8B-B14F-4D97-AF65-F5344CB8AC3E}">
        <p14:creationId xmlns:p14="http://schemas.microsoft.com/office/powerpoint/2010/main" val="402099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89BE-37E4-BE85-448F-363552D534D7}"/>
              </a:ext>
            </a:extLst>
          </p:cNvPr>
          <p:cNvSpPr>
            <a:spLocks noGrp="1"/>
          </p:cNvSpPr>
          <p:nvPr>
            <p:ph type="title"/>
          </p:nvPr>
        </p:nvSpPr>
        <p:spPr>
          <a:xfrm>
            <a:off x="1265751" y="624110"/>
            <a:ext cx="3102795" cy="1280890"/>
          </a:xfrm>
        </p:spPr>
        <p:txBody>
          <a:bodyPr>
            <a:normAutofit/>
          </a:bodyPr>
          <a:lstStyle/>
          <a:p>
            <a:pPr>
              <a:lnSpc>
                <a:spcPct val="90000"/>
              </a:lnSpc>
            </a:pPr>
            <a:r>
              <a:rPr lang="en-US" sz="2800"/>
              <a:t>Does ICC punish crimes of aggression?</a:t>
            </a:r>
            <a:endParaRPr lang="en-NL" sz="2800"/>
          </a:p>
        </p:txBody>
      </p:sp>
      <p:sp>
        <p:nvSpPr>
          <p:cNvPr id="3" name="Content Placeholder 2">
            <a:extLst>
              <a:ext uri="{FF2B5EF4-FFF2-40B4-BE49-F238E27FC236}">
                <a16:creationId xmlns:a16="http://schemas.microsoft.com/office/drawing/2014/main" id="{41E19DA9-2818-A2D9-8A82-414E3431841C}"/>
              </a:ext>
            </a:extLst>
          </p:cNvPr>
          <p:cNvSpPr>
            <a:spLocks noGrp="1"/>
          </p:cNvSpPr>
          <p:nvPr>
            <p:ph idx="1"/>
          </p:nvPr>
        </p:nvSpPr>
        <p:spPr>
          <a:xfrm>
            <a:off x="1262967" y="2133600"/>
            <a:ext cx="3105579" cy="3777622"/>
          </a:xfrm>
        </p:spPr>
        <p:txBody>
          <a:bodyPr>
            <a:normAutofit/>
          </a:bodyPr>
          <a:lstStyle/>
          <a:p>
            <a:r>
              <a:rPr lang="en-GB" b="0" i="0" u="none" strike="noStrike" dirty="0">
                <a:solidFill>
                  <a:srgbClr val="000000"/>
                </a:solidFill>
                <a:effectLst/>
                <a:latin typeface="RO Sans"/>
              </a:rPr>
              <a:t>The states that are party to the Rome Statute have not yet reached consensus on the definition of and punishment for aggression. Until they do, the ICC is unable to prosecute individuals for acts of aggression.</a:t>
            </a:r>
            <a:endParaRPr lang="en-NL">
              <a:solidFill>
                <a:srgbClr val="000000"/>
              </a:solidFill>
            </a:endParaRPr>
          </a:p>
        </p:txBody>
      </p:sp>
      <p:pic>
        <p:nvPicPr>
          <p:cNvPr id="3074" name="Picture 2" descr="The Crime of Aggression: Why (Not) Care? | Justice in Confli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8937" y="1991254"/>
            <a:ext cx="4088720" cy="25554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AB1C727-A503-A0D9-20E6-908E330BEFCC}"/>
              </a:ext>
            </a:extLst>
          </p:cNvPr>
          <p:cNvSpPr>
            <a:spLocks noGrp="1"/>
          </p:cNvSpPr>
          <p:nvPr>
            <p:ph type="dt" sz="half" idx="10"/>
          </p:nvPr>
        </p:nvSpPr>
        <p:spPr>
          <a:xfrm flipH="1" flipV="1">
            <a:off x="9144000" y="6500832"/>
            <a:ext cx="513080" cy="357168"/>
          </a:xfrm>
        </p:spPr>
        <p:txBody>
          <a:bodyPr>
            <a:normAutofit/>
          </a:bodyPr>
          <a:lstStyle/>
          <a:p>
            <a:pPr rtl="0"/>
            <a:endParaRPr lang="en-US" dirty="0"/>
          </a:p>
        </p:txBody>
      </p:sp>
    </p:spTree>
    <p:extLst>
      <p:ext uri="{BB962C8B-B14F-4D97-AF65-F5344CB8AC3E}">
        <p14:creationId xmlns:p14="http://schemas.microsoft.com/office/powerpoint/2010/main" val="224063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7FD9-DCFA-1CB1-D0F7-F3F2B36369A5}"/>
              </a:ext>
            </a:extLst>
          </p:cNvPr>
          <p:cNvSpPr>
            <a:spLocks noGrp="1"/>
          </p:cNvSpPr>
          <p:nvPr>
            <p:ph type="title"/>
          </p:nvPr>
        </p:nvSpPr>
        <p:spPr>
          <a:xfrm>
            <a:off x="1401417" y="624110"/>
            <a:ext cx="7643192" cy="1280890"/>
          </a:xfrm>
        </p:spPr>
        <p:txBody>
          <a:bodyPr>
            <a:normAutofit fontScale="90000"/>
          </a:bodyPr>
          <a:lstStyle/>
          <a:p>
            <a:r>
              <a:rPr lang="en-US" sz="4000" dirty="0">
                <a:solidFill>
                  <a:srgbClr val="000000"/>
                </a:solidFill>
              </a:rPr>
              <a:t>What are the</a:t>
            </a:r>
            <a:r>
              <a:rPr lang="en-GB" sz="4000" i="0" u="none" strike="noStrike" dirty="0">
                <a:solidFill>
                  <a:srgbClr val="000000"/>
                </a:solidFill>
                <a:effectLst/>
              </a:rPr>
              <a:t> powers of the ICC</a:t>
            </a:r>
            <a:r>
              <a:rPr lang="en-US" sz="4000" dirty="0">
                <a:solidFill>
                  <a:srgbClr val="000000"/>
                </a:solidFill>
              </a:rPr>
              <a:t>?</a:t>
            </a:r>
            <a:br>
              <a:rPr lang="en-GB" b="1" i="0" u="none" strike="noStrike" dirty="0">
                <a:solidFill>
                  <a:srgbClr val="000000"/>
                </a:solidFill>
                <a:effectLst/>
                <a:latin typeface="RO Sans"/>
              </a:rPr>
            </a:br>
            <a:endParaRPr lang="en-NL" dirty="0"/>
          </a:p>
        </p:txBody>
      </p:sp>
      <p:sp>
        <p:nvSpPr>
          <p:cNvPr id="3" name="Content Placeholder 2">
            <a:extLst>
              <a:ext uri="{FF2B5EF4-FFF2-40B4-BE49-F238E27FC236}">
                <a16:creationId xmlns:a16="http://schemas.microsoft.com/office/drawing/2014/main" id="{1B758DE9-69EA-929D-1327-E626FC3814C1}"/>
              </a:ext>
            </a:extLst>
          </p:cNvPr>
          <p:cNvSpPr>
            <a:spLocks noGrp="1"/>
          </p:cNvSpPr>
          <p:nvPr>
            <p:ph idx="1"/>
          </p:nvPr>
        </p:nvSpPr>
        <p:spPr>
          <a:xfrm>
            <a:off x="1942415" y="2133600"/>
            <a:ext cx="6591985" cy="3519056"/>
          </a:xfrm>
        </p:spPr>
        <p:txBody>
          <a:bodyPr/>
          <a:lstStyle/>
          <a:p>
            <a:r>
              <a:rPr lang="en-GB" b="0" i="0" u="none" strike="noStrike" dirty="0">
                <a:solidFill>
                  <a:srgbClr val="000000"/>
                </a:solidFill>
                <a:effectLst/>
                <a:latin typeface="RO Sans"/>
              </a:rPr>
              <a:t>The ICC is only competent to hear a case if:</a:t>
            </a:r>
          </a:p>
          <a:p>
            <a:r>
              <a:rPr lang="en-GB" b="0" i="0" u="none" strike="noStrike" dirty="0">
                <a:solidFill>
                  <a:srgbClr val="000000"/>
                </a:solidFill>
                <a:effectLst/>
                <a:latin typeface="RO Sans"/>
              </a:rPr>
              <a:t>the country where the offence was committed is a party to the Rome Statute; or</a:t>
            </a:r>
          </a:p>
          <a:p>
            <a:r>
              <a:rPr lang="en-GB" b="0" i="0" u="none" strike="noStrike" dirty="0">
                <a:solidFill>
                  <a:srgbClr val="000000"/>
                </a:solidFill>
                <a:effectLst/>
                <a:latin typeface="RO Sans"/>
              </a:rPr>
              <a:t>the perpetrator's country of origin is a party to the Rome Statute.</a:t>
            </a:r>
          </a:p>
          <a:p>
            <a:r>
              <a:rPr lang="en-GB" b="0" i="0" u="none" strike="noStrike" dirty="0">
                <a:solidFill>
                  <a:srgbClr val="000000"/>
                </a:solidFill>
                <a:effectLst/>
                <a:latin typeface="RO Sans"/>
              </a:rPr>
              <a:t>The ICC may only exercise its jurisdiction if the national court is unable or unwilling to do so. The ICC only has jurisdiction over offences committed after the Statute’s entry into force on 1 July 2002.</a:t>
            </a:r>
          </a:p>
        </p:txBody>
      </p:sp>
      <p:sp>
        <p:nvSpPr>
          <p:cNvPr id="4" name="Date Placeholder 3">
            <a:extLst>
              <a:ext uri="{FF2B5EF4-FFF2-40B4-BE49-F238E27FC236}">
                <a16:creationId xmlns:a16="http://schemas.microsoft.com/office/drawing/2014/main" id="{FF1208DD-236C-AE3E-6A54-465509401BA4}"/>
              </a:ext>
            </a:extLst>
          </p:cNvPr>
          <p:cNvSpPr>
            <a:spLocks noGrp="1"/>
          </p:cNvSpPr>
          <p:nvPr>
            <p:ph type="dt" sz="half" idx="10"/>
          </p:nvPr>
        </p:nvSpPr>
        <p:spPr>
          <a:xfrm flipH="1" flipV="1">
            <a:off x="9143999" y="6505259"/>
            <a:ext cx="99391" cy="153957"/>
          </a:xfrm>
        </p:spPr>
        <p:txBody>
          <a:bodyPr/>
          <a:lstStyle/>
          <a:p>
            <a:pPr rtl="0"/>
            <a:endParaRPr lang="en-US" dirty="0"/>
          </a:p>
        </p:txBody>
      </p:sp>
    </p:spTree>
    <p:extLst>
      <p:ext uri="{BB962C8B-B14F-4D97-AF65-F5344CB8AC3E}">
        <p14:creationId xmlns:p14="http://schemas.microsoft.com/office/powerpoint/2010/main" val="322514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5DC5-1AB5-A8D7-3358-8CDD943BDA8B}"/>
              </a:ext>
            </a:extLst>
          </p:cNvPr>
          <p:cNvSpPr>
            <a:spLocks noGrp="1"/>
          </p:cNvSpPr>
          <p:nvPr>
            <p:ph type="title"/>
          </p:nvPr>
        </p:nvSpPr>
        <p:spPr/>
        <p:txBody>
          <a:bodyPr>
            <a:normAutofit fontScale="90000"/>
          </a:bodyPr>
          <a:lstStyle/>
          <a:p>
            <a:r>
              <a:rPr lang="en-US" b="1" dirty="0">
                <a:solidFill>
                  <a:srgbClr val="000000"/>
                </a:solidFill>
                <a:latin typeface="RO Sans"/>
              </a:rPr>
              <a:t>Who can refer</a:t>
            </a:r>
            <a:r>
              <a:rPr lang="en-GB" b="1" i="0" u="none" strike="noStrike" dirty="0">
                <a:solidFill>
                  <a:srgbClr val="000000"/>
                </a:solidFill>
                <a:effectLst/>
                <a:latin typeface="RO Sans"/>
              </a:rPr>
              <a:t> a case to the International Criminal Court</a:t>
            </a:r>
            <a:r>
              <a:rPr lang="en-US" b="1" i="0" u="none" strike="noStrike" dirty="0">
                <a:solidFill>
                  <a:srgbClr val="000000"/>
                </a:solidFill>
                <a:effectLst/>
                <a:latin typeface="RO Sans"/>
              </a:rPr>
              <a:t>?</a:t>
            </a:r>
            <a:br>
              <a:rPr lang="en-GB" b="1" i="0" u="none" strike="noStrike" dirty="0">
                <a:solidFill>
                  <a:srgbClr val="000000"/>
                </a:solidFill>
                <a:effectLst/>
                <a:latin typeface="RO Sans"/>
              </a:rPr>
            </a:br>
            <a:endParaRPr lang="en-NL" dirty="0"/>
          </a:p>
        </p:txBody>
      </p:sp>
      <p:sp>
        <p:nvSpPr>
          <p:cNvPr id="3" name="Content Placeholder 2">
            <a:extLst>
              <a:ext uri="{FF2B5EF4-FFF2-40B4-BE49-F238E27FC236}">
                <a16:creationId xmlns:a16="http://schemas.microsoft.com/office/drawing/2014/main" id="{3030AE4E-DBA0-DA7B-DAAF-A9CB55BC8F05}"/>
              </a:ext>
            </a:extLst>
          </p:cNvPr>
          <p:cNvSpPr>
            <a:spLocks noGrp="1"/>
          </p:cNvSpPr>
          <p:nvPr>
            <p:ph idx="1"/>
          </p:nvPr>
        </p:nvSpPr>
        <p:spPr>
          <a:xfrm>
            <a:off x="1942415" y="2133600"/>
            <a:ext cx="6591985" cy="3158836"/>
          </a:xfrm>
        </p:spPr>
        <p:txBody>
          <a:bodyPr>
            <a:normAutofit/>
          </a:bodyPr>
          <a:lstStyle/>
          <a:p>
            <a:r>
              <a:rPr lang="en-GB" b="0" i="0" u="none" strike="noStrike" dirty="0">
                <a:solidFill>
                  <a:srgbClr val="000000"/>
                </a:solidFill>
                <a:effectLst/>
                <a:latin typeface="RO Sans"/>
              </a:rPr>
              <a:t>Various parties have the right to refer a case to the ICC:</a:t>
            </a:r>
          </a:p>
          <a:p>
            <a:r>
              <a:rPr lang="en-GB" b="0" i="0" u="none" strike="noStrike" dirty="0">
                <a:solidFill>
                  <a:srgbClr val="000000"/>
                </a:solidFill>
                <a:effectLst/>
                <a:latin typeface="RO Sans"/>
              </a:rPr>
              <a:t>any State Party to the Rome Statute, irrespective of any involvement in the alleged offence;</a:t>
            </a:r>
          </a:p>
          <a:p>
            <a:r>
              <a:rPr lang="en-GB" b="0" i="0" u="none" strike="noStrike" dirty="0">
                <a:solidFill>
                  <a:srgbClr val="000000"/>
                </a:solidFill>
                <a:effectLst/>
                <a:latin typeface="RO Sans"/>
              </a:rPr>
              <a:t>the Prosecutor of the ICC;</a:t>
            </a:r>
          </a:p>
          <a:p>
            <a:r>
              <a:rPr lang="en-GB" b="0" i="0" u="none" strike="noStrike" dirty="0">
                <a:solidFill>
                  <a:srgbClr val="000000"/>
                </a:solidFill>
                <a:effectLst/>
                <a:latin typeface="RO Sans"/>
              </a:rPr>
              <a:t>the United Nations Security Council</a:t>
            </a:r>
          </a:p>
          <a:p>
            <a:r>
              <a:rPr lang="en-GB" b="0" i="0" u="none" strike="noStrike" dirty="0">
                <a:solidFill>
                  <a:srgbClr val="000000"/>
                </a:solidFill>
                <a:effectLst/>
                <a:latin typeface="RO Sans"/>
              </a:rPr>
              <a:t>The United Nations Security Council may ask the ICC to defer investigation of a case for a limited period if it considers that the proceedings would constitute an obstruction to its powers.</a:t>
            </a:r>
            <a:br>
              <a:rPr lang="en-GB" dirty="0"/>
            </a:br>
            <a:endParaRPr lang="en-NL" dirty="0"/>
          </a:p>
        </p:txBody>
      </p:sp>
      <p:sp>
        <p:nvSpPr>
          <p:cNvPr id="4" name="Date Placeholder 3">
            <a:extLst>
              <a:ext uri="{FF2B5EF4-FFF2-40B4-BE49-F238E27FC236}">
                <a16:creationId xmlns:a16="http://schemas.microsoft.com/office/drawing/2014/main" id="{77B92F62-46CA-DEF2-7D10-E6C277065BD1}"/>
              </a:ext>
            </a:extLst>
          </p:cNvPr>
          <p:cNvSpPr>
            <a:spLocks noGrp="1"/>
          </p:cNvSpPr>
          <p:nvPr>
            <p:ph type="dt" sz="half" idx="10"/>
          </p:nvPr>
        </p:nvSpPr>
        <p:spPr>
          <a:xfrm flipH="1">
            <a:off x="8538780" y="6440557"/>
            <a:ext cx="605220" cy="129208"/>
          </a:xfrm>
        </p:spPr>
        <p:txBody>
          <a:bodyPr/>
          <a:lstStyle/>
          <a:p>
            <a:pPr rtl="0"/>
            <a:endParaRPr lang="en-US" dirty="0"/>
          </a:p>
        </p:txBody>
      </p:sp>
      <p:pic>
        <p:nvPicPr>
          <p:cNvPr id="4098" name="Picture 2" descr="Russia, China block Security Council referral of Syria to International  Criminal Court | U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691" y="4890199"/>
            <a:ext cx="4063286" cy="184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6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5115-8C12-ED6C-92E9-A12519F764B5}"/>
              </a:ext>
            </a:extLst>
          </p:cNvPr>
          <p:cNvSpPr>
            <a:spLocks noGrp="1"/>
          </p:cNvSpPr>
          <p:nvPr>
            <p:ph type="title"/>
          </p:nvPr>
        </p:nvSpPr>
        <p:spPr/>
        <p:txBody>
          <a:bodyPr>
            <a:normAutofit fontScale="90000"/>
          </a:bodyPr>
          <a:lstStyle/>
          <a:p>
            <a:r>
              <a:rPr lang="en-US" b="1" dirty="0">
                <a:solidFill>
                  <a:srgbClr val="000000"/>
                </a:solidFill>
                <a:latin typeface="RO Sans"/>
              </a:rPr>
              <a:t>Examples of s</a:t>
            </a:r>
            <a:r>
              <a:rPr lang="en-GB" b="1" i="0" u="none" strike="noStrike" dirty="0" err="1">
                <a:solidFill>
                  <a:srgbClr val="000000"/>
                </a:solidFill>
                <a:effectLst/>
                <a:latin typeface="RO Sans"/>
              </a:rPr>
              <a:t>ituations</a:t>
            </a:r>
            <a:r>
              <a:rPr lang="en-GB" b="1" i="0" u="none" strike="noStrike" dirty="0">
                <a:solidFill>
                  <a:srgbClr val="000000"/>
                </a:solidFill>
                <a:effectLst/>
                <a:latin typeface="RO Sans"/>
              </a:rPr>
              <a:t> currently under investigation by the ICC</a:t>
            </a:r>
            <a:br>
              <a:rPr lang="en-GB" b="1" i="0" u="none" strike="noStrike" dirty="0">
                <a:solidFill>
                  <a:srgbClr val="000000"/>
                </a:solidFill>
                <a:effectLst/>
                <a:latin typeface="RO Sans"/>
              </a:rPr>
            </a:br>
            <a:endParaRPr lang="en-NL" dirty="0"/>
          </a:p>
        </p:txBody>
      </p:sp>
      <p:sp>
        <p:nvSpPr>
          <p:cNvPr id="3" name="Content Placeholder 2">
            <a:extLst>
              <a:ext uri="{FF2B5EF4-FFF2-40B4-BE49-F238E27FC236}">
                <a16:creationId xmlns:a16="http://schemas.microsoft.com/office/drawing/2014/main" id="{40A30814-1985-762D-7063-C1D1D1D4DAF6}"/>
              </a:ext>
            </a:extLst>
          </p:cNvPr>
          <p:cNvSpPr>
            <a:spLocks noGrp="1"/>
          </p:cNvSpPr>
          <p:nvPr>
            <p:ph idx="1"/>
          </p:nvPr>
        </p:nvSpPr>
        <p:spPr>
          <a:xfrm>
            <a:off x="1372544" y="2021670"/>
            <a:ext cx="6591985" cy="3777622"/>
          </a:xfrm>
        </p:spPr>
        <p:txBody>
          <a:bodyPr/>
          <a:lstStyle/>
          <a:p>
            <a:r>
              <a:rPr lang="en-GB" b="1" i="0" u="sng" strike="noStrike" dirty="0">
                <a:solidFill>
                  <a:srgbClr val="003366"/>
                </a:solidFill>
                <a:effectLst/>
                <a:latin typeface="+mj-lt"/>
                <a:hlinkClick r:id="rId2"/>
              </a:rPr>
              <a:t>Democratic Republic of the Congo</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Situation referred to the ICC by the DRC Government:</a:t>
            </a:r>
            <a:r>
              <a:rPr lang="en-GB" b="0" i="0" u="none" strike="noStrike" dirty="0">
                <a:solidFill>
                  <a:srgbClr val="212529"/>
                </a:solidFill>
                <a:effectLst/>
                <a:latin typeface="+mj-lt"/>
              </a:rPr>
              <a:t> April 2004</a:t>
            </a:r>
          </a:p>
          <a:p>
            <a:r>
              <a:rPr lang="en-GB" b="1" i="0" u="none" strike="noStrike" dirty="0">
                <a:solidFill>
                  <a:srgbClr val="212529"/>
                </a:solidFill>
                <a:effectLst/>
                <a:latin typeface="+mj-lt"/>
              </a:rPr>
              <a:t>ICC investigations opened:</a:t>
            </a:r>
            <a:r>
              <a:rPr lang="en-GB" b="0" i="0" u="none" strike="noStrike" dirty="0">
                <a:solidFill>
                  <a:srgbClr val="212529"/>
                </a:solidFill>
                <a:effectLst/>
                <a:latin typeface="+mj-lt"/>
              </a:rPr>
              <a:t> June 2004</a:t>
            </a:r>
          </a:p>
          <a:p>
            <a:r>
              <a:rPr lang="en-GB" b="1" i="0" u="none" strike="noStrike" dirty="0">
                <a:solidFill>
                  <a:srgbClr val="212529"/>
                </a:solidFill>
                <a:effectLst/>
                <a:latin typeface="+mj-lt"/>
              </a:rPr>
              <a:t>Current focus:</a:t>
            </a:r>
            <a:r>
              <a:rPr lang="en-GB" b="0" i="0" u="none" strike="noStrike" dirty="0">
                <a:solidFill>
                  <a:srgbClr val="212529"/>
                </a:solidFill>
                <a:effectLst/>
                <a:latin typeface="+mj-lt"/>
              </a:rPr>
              <a:t>Alleged war crimes and crimes against humanity committed in the context of armed conflict in the DRC since 1 July 2002 (when the Rome Statute entered into force)</a:t>
            </a:r>
          </a:p>
          <a:p>
            <a:r>
              <a:rPr lang="en-GB" b="1" i="0" u="none" strike="noStrike" dirty="0">
                <a:solidFill>
                  <a:srgbClr val="212529"/>
                </a:solidFill>
                <a:effectLst/>
                <a:latin typeface="+mj-lt"/>
              </a:rPr>
              <a:t>Current regional focus:</a:t>
            </a:r>
            <a:r>
              <a:rPr lang="en-GB" b="0" i="0" u="none" strike="noStrike" dirty="0">
                <a:solidFill>
                  <a:srgbClr val="212529"/>
                </a:solidFill>
                <a:effectLst/>
                <a:latin typeface="+mj-lt"/>
              </a:rPr>
              <a:t> Eastern DRC, in the </a:t>
            </a:r>
            <a:r>
              <a:rPr lang="en-GB" b="0" i="0" u="none" strike="noStrike" dirty="0" err="1">
                <a:solidFill>
                  <a:srgbClr val="212529"/>
                </a:solidFill>
                <a:effectLst/>
                <a:latin typeface="+mj-lt"/>
              </a:rPr>
              <a:t>Ituri</a:t>
            </a:r>
            <a:r>
              <a:rPr lang="en-GB" b="0" i="0" u="none" strike="noStrike" dirty="0">
                <a:solidFill>
                  <a:srgbClr val="212529"/>
                </a:solidFill>
                <a:effectLst/>
                <a:latin typeface="+mj-lt"/>
              </a:rPr>
              <a:t> region and the North and South </a:t>
            </a:r>
            <a:r>
              <a:rPr lang="en-GB" b="0" i="0" u="none" strike="noStrike" dirty="0" err="1">
                <a:solidFill>
                  <a:srgbClr val="212529"/>
                </a:solidFill>
                <a:effectLst/>
                <a:latin typeface="+mj-lt"/>
              </a:rPr>
              <a:t>Kivu</a:t>
            </a:r>
            <a:r>
              <a:rPr lang="en-GB" b="0" i="0" u="none" strike="noStrike" dirty="0">
                <a:solidFill>
                  <a:srgbClr val="212529"/>
                </a:solidFill>
                <a:effectLst/>
                <a:latin typeface="+mj-lt"/>
              </a:rPr>
              <a:t> Provinces</a:t>
            </a:r>
          </a:p>
          <a:p>
            <a:endParaRPr lang="en-NL" dirty="0">
              <a:latin typeface="+mj-lt"/>
            </a:endParaRPr>
          </a:p>
        </p:txBody>
      </p:sp>
    </p:spTree>
    <p:extLst>
      <p:ext uri="{BB962C8B-B14F-4D97-AF65-F5344CB8AC3E}">
        <p14:creationId xmlns:p14="http://schemas.microsoft.com/office/powerpoint/2010/main" val="421838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63D05-7965-8CC7-E1DF-71B1DD30F4CB}"/>
              </a:ext>
            </a:extLst>
          </p:cNvPr>
          <p:cNvSpPr>
            <a:spLocks noGrp="1"/>
          </p:cNvSpPr>
          <p:nvPr>
            <p:ph idx="1"/>
          </p:nvPr>
        </p:nvSpPr>
        <p:spPr>
          <a:xfrm>
            <a:off x="1845433" y="678873"/>
            <a:ext cx="6591985" cy="5140036"/>
          </a:xfrm>
        </p:spPr>
        <p:txBody>
          <a:bodyPr/>
          <a:lstStyle/>
          <a:p>
            <a:r>
              <a:rPr lang="en-GB" b="1" i="0" u="sng" strike="noStrike" dirty="0">
                <a:solidFill>
                  <a:srgbClr val="003366"/>
                </a:solidFill>
                <a:effectLst/>
                <a:latin typeface="+mj-lt"/>
                <a:hlinkClick r:id="rId2"/>
              </a:rPr>
              <a:t>Darfur, Sudan</a:t>
            </a:r>
            <a:endParaRPr lang="en-GB" b="1" i="0" u="none" strike="noStrike" dirty="0">
              <a:solidFill>
                <a:srgbClr val="212529"/>
              </a:solidFill>
              <a:effectLst/>
              <a:latin typeface="+mj-lt"/>
            </a:endParaRPr>
          </a:p>
          <a:p>
            <a:r>
              <a:rPr lang="en-GB" b="1" i="0" u="none" strike="noStrike" dirty="0">
                <a:solidFill>
                  <a:srgbClr val="212529"/>
                </a:solidFill>
                <a:effectLst/>
                <a:latin typeface="+mj-lt"/>
              </a:rPr>
              <a:t>Situation referred to the ICC by the United Nations Security Council:</a:t>
            </a:r>
            <a:r>
              <a:rPr lang="en-GB" b="0" i="0" u="none" strike="noStrike" dirty="0">
                <a:solidFill>
                  <a:srgbClr val="212529"/>
                </a:solidFill>
                <a:effectLst/>
                <a:latin typeface="+mj-lt"/>
              </a:rPr>
              <a:t> March 2005</a:t>
            </a:r>
          </a:p>
          <a:p>
            <a:r>
              <a:rPr lang="en-GB" b="1" i="0" u="none" strike="noStrike" dirty="0">
                <a:solidFill>
                  <a:srgbClr val="212529"/>
                </a:solidFill>
                <a:effectLst/>
                <a:latin typeface="+mj-lt"/>
              </a:rPr>
              <a:t>ICC investigations opened:</a:t>
            </a:r>
            <a:r>
              <a:rPr lang="en-GB" b="0" i="0" u="none" strike="noStrike" dirty="0">
                <a:solidFill>
                  <a:srgbClr val="212529"/>
                </a:solidFill>
                <a:effectLst/>
                <a:latin typeface="+mj-lt"/>
              </a:rPr>
              <a:t> June 2005</a:t>
            </a:r>
          </a:p>
          <a:p>
            <a:r>
              <a:rPr lang="en-GB" b="1" i="0" u="none" strike="noStrike" dirty="0">
                <a:solidFill>
                  <a:srgbClr val="212529"/>
                </a:solidFill>
                <a:effectLst/>
                <a:latin typeface="+mj-lt"/>
              </a:rPr>
              <a:t>Current focus: </a:t>
            </a:r>
            <a:r>
              <a:rPr lang="en-GB" b="0" i="0" u="none" strike="noStrike" dirty="0">
                <a:solidFill>
                  <a:srgbClr val="212529"/>
                </a:solidFill>
                <a:effectLst/>
                <a:latin typeface="+mj-lt"/>
              </a:rPr>
              <a:t>Alleged genocide, war crimes and crimes against humanity committed in in Darfur, Sudan, since 1 July 2002 (when the Rome Statute entered into force)</a:t>
            </a:r>
          </a:p>
          <a:p>
            <a:r>
              <a:rPr lang="en-GB" b="1" i="0" u="none" strike="noStrike" dirty="0">
                <a:solidFill>
                  <a:srgbClr val="212529"/>
                </a:solidFill>
                <a:effectLst/>
                <a:latin typeface="+mj-lt"/>
              </a:rPr>
              <a:t>Current regional focus: </a:t>
            </a:r>
            <a:r>
              <a:rPr lang="en-GB" b="0" i="0" u="none" strike="noStrike" dirty="0">
                <a:solidFill>
                  <a:srgbClr val="212529"/>
                </a:solidFill>
                <a:effectLst/>
                <a:latin typeface="+mj-lt"/>
              </a:rPr>
              <a:t>Darfur (Sudan), with Outreach to refugees in Eastern Chad and those in exile throughout Europe</a:t>
            </a:r>
          </a:p>
          <a:p>
            <a:endParaRPr lang="en-GB" b="0" i="0" u="none" strike="noStrike" dirty="0">
              <a:solidFill>
                <a:srgbClr val="212529"/>
              </a:solidFill>
              <a:effectLst/>
              <a:latin typeface="+mj-lt"/>
            </a:endParaRPr>
          </a:p>
        </p:txBody>
      </p:sp>
      <p:pic>
        <p:nvPicPr>
          <p:cNvPr id="5122" name="Picture 2" descr="The International Criminal Court will try the first Darfur war crimes  suspect : N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854" y="4107876"/>
            <a:ext cx="3629891" cy="241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670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TotalTime>
  <Words>952</Words>
  <Application>Microsoft Macintosh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RO Sans</vt:lpstr>
      <vt:lpstr>Wingdings 3</vt:lpstr>
      <vt:lpstr>Wisp</vt:lpstr>
      <vt:lpstr>International Criminal Court</vt:lpstr>
      <vt:lpstr>What does it do?</vt:lpstr>
      <vt:lpstr>How was it established?</vt:lpstr>
      <vt:lpstr>What are the crimes within  the jurisdiction of the International Criminal Court? </vt:lpstr>
      <vt:lpstr>Does ICC punish crimes of aggression?</vt:lpstr>
      <vt:lpstr>What are the powers of the ICC? </vt:lpstr>
      <vt:lpstr>Who can refer a case to the International Criminal Court? </vt:lpstr>
      <vt:lpstr>Examples of situations currently under investigation by the ICC </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Criminal Court</dc:title>
  <dc:creator>Cristina Elena Cristescu</dc:creator>
  <cp:lastModifiedBy>Cristina Elena Cristescu</cp:lastModifiedBy>
  <cp:revision>8</cp:revision>
  <dcterms:created xsi:type="dcterms:W3CDTF">2023-04-05T17:48:13Z</dcterms:created>
  <dcterms:modified xsi:type="dcterms:W3CDTF">2023-04-06T15:13:33Z</dcterms:modified>
</cp:coreProperties>
</file>