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F_FF5CFA32.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78" r:id="rId3"/>
    <p:sldId id="259" r:id="rId4"/>
    <p:sldId id="262" r:id="rId5"/>
    <p:sldId id="270" r:id="rId6"/>
    <p:sldId id="263" r:id="rId7"/>
    <p:sldId id="281" r:id="rId8"/>
    <p:sldId id="273" r:id="rId9"/>
    <p:sldId id="264" r:id="rId10"/>
    <p:sldId id="271" r:id="rId11"/>
    <p:sldId id="280" r:id="rId12"/>
    <p:sldId id="284" r:id="rId13"/>
    <p:sldId id="277" r:id="rId14"/>
    <p:sldId id="276" r:id="rId15"/>
    <p:sldId id="285" r:id="rId16"/>
    <p:sldId id="282" r:id="rId17"/>
    <p:sldId id="258" r:id="rId18"/>
    <p:sldId id="283" r:id="rId19"/>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66947F-8012-43B1-96A1-2C2771E0124F}">
          <p14:sldIdLst>
            <p14:sldId id="256"/>
            <p14:sldId id="278"/>
            <p14:sldId id="259"/>
            <p14:sldId id="262"/>
            <p14:sldId id="270"/>
            <p14:sldId id="263"/>
            <p14:sldId id="281"/>
            <p14:sldId id="273"/>
            <p14:sldId id="264"/>
            <p14:sldId id="271"/>
            <p14:sldId id="280"/>
            <p14:sldId id="284"/>
            <p14:sldId id="277"/>
            <p14:sldId id="276"/>
            <p14:sldId id="285"/>
            <p14:sldId id="282"/>
          </p14:sldIdLst>
        </p14:section>
        <p14:section name="Untitled Section" id="{61C7928F-C9F2-4FD1-A5D2-596F812809AB}">
          <p14:sldIdLst>
            <p14:sldId id="258"/>
            <p14:sldId id="28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FEF88-94B2-C4AB-9C63-1AFDFE278C4D}" name="Ólafur Áki Kjartansson - MR" initials="ÓÁKM" userId="Ólafur Áki Kjartansson - M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11"/>
  </p:normalViewPr>
  <p:slideViewPr>
    <p:cSldViewPr snapToGrid="0">
      <p:cViewPr varScale="1">
        <p:scale>
          <a:sx n="85" d="100"/>
          <a:sy n="85" d="100"/>
        </p:scale>
        <p:origin x="208"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0F_FF5CFA32.xml><?xml version="1.0" encoding="utf-8"?>
<p188:cmLst xmlns:a="http://schemas.openxmlformats.org/drawingml/2006/main" xmlns:r="http://schemas.openxmlformats.org/officeDocument/2006/relationships" xmlns:p188="http://schemas.microsoft.com/office/powerpoint/2018/8/main">
  <p188:cm id="{86DE8092-7D79-4631-9EDA-99194CCF628C}" authorId="{84FFEF88-94B2-C4AB-9C63-1AFDFE278C4D}" created="2022-04-09T11:55:05.250">
    <ac:txMkLst xmlns:ac="http://schemas.microsoft.com/office/drawing/2013/main/command">
      <pc:docMk xmlns:pc="http://schemas.microsoft.com/office/powerpoint/2013/main/command"/>
      <pc:sldMk xmlns:pc="http://schemas.microsoft.com/office/powerpoint/2013/main/command" cId="4284283442" sldId="271"/>
      <ac:spMk id="3" creationId="{105B7ABA-6A93-4F30-A639-593F4DF77610}"/>
      <ac:txMk cp="840" len="266">
        <ac:context len="1108" hash="2039879158"/>
      </ac:txMk>
    </ac:txMkLst>
    <p188:pos x="8696671" y="2886830"/>
    <p188:txBody>
      <a:bodyPr/>
      <a:lstStyle/>
      <a:p>
        <a:r>
          <a:rPr lang="en-GB"/>
          <a:t>veit ekki hvort þetta sé rétt þýðing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36D64-CFEA-CC4B-9ED8-53D3FE77ADE4}" type="datetimeFigureOut">
              <a:rPr lang="is-IS" smtClean="0"/>
              <a:t>29.3.2023</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0247E-8CBB-AB47-ABC2-76B2A929394A}" type="slidenum">
              <a:rPr lang="is-IS" smtClean="0"/>
              <a:t>‹#›</a:t>
            </a:fld>
            <a:endParaRPr lang="is-IS"/>
          </a:p>
        </p:txBody>
      </p:sp>
    </p:spTree>
    <p:extLst>
      <p:ext uri="{BB962C8B-B14F-4D97-AF65-F5344CB8AC3E}">
        <p14:creationId xmlns:p14="http://schemas.microsoft.com/office/powerpoint/2010/main" val="329319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5"/>
          </p:nvPr>
        </p:nvSpPr>
        <p:spPr/>
        <p:txBody>
          <a:bodyPr/>
          <a:lstStyle/>
          <a:p>
            <a:fld id="{48F0247E-8CBB-AB47-ABC2-76B2A929394A}" type="slidenum">
              <a:rPr lang="is-IS" smtClean="0"/>
              <a:t>17</a:t>
            </a:fld>
            <a:endParaRPr lang="is-IS"/>
          </a:p>
        </p:txBody>
      </p:sp>
    </p:spTree>
    <p:extLst>
      <p:ext uri="{BB962C8B-B14F-4D97-AF65-F5344CB8AC3E}">
        <p14:creationId xmlns:p14="http://schemas.microsoft.com/office/powerpoint/2010/main" val="2061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8271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5008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9635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560766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9148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687490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4164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09040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13031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84202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52829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5579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3/29/23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3318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26776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73841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3/29/23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1916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73883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3/29/23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1332328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F_FF5CFA3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umanrights.is/en" TargetMode="External"/><Relationship Id="rId2" Type="http://schemas.openxmlformats.org/officeDocument/2006/relationships/hyperlink" Target="https://www.youtube.com/watch?v=GIpaaz8YPwU" TargetMode="External"/><Relationship Id="rId1" Type="http://schemas.openxmlformats.org/officeDocument/2006/relationships/slideLayout" Target="../slideLayouts/slideLayout2.xml"/><Relationship Id="rId4" Type="http://schemas.openxmlformats.org/officeDocument/2006/relationships/hyperlink" Target="https://www.barnasattmali.is/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6A81905-F480-46A4-BC10-215D24EA1A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A76C1E-451F-764B-B01E-51476D163AA0}"/>
              </a:ext>
            </a:extLst>
          </p:cNvPr>
          <p:cNvSpPr>
            <a:spLocks noGrp="1"/>
          </p:cNvSpPr>
          <p:nvPr>
            <p:ph type="ctrTitle"/>
          </p:nvPr>
        </p:nvSpPr>
        <p:spPr>
          <a:xfrm>
            <a:off x="4872012" y="1447800"/>
            <a:ext cx="5222325" cy="3329581"/>
          </a:xfrm>
        </p:spPr>
        <p:txBody>
          <a:bodyPr>
            <a:normAutofit/>
          </a:bodyPr>
          <a:lstStyle/>
          <a:p>
            <a:r>
              <a:rPr lang="is-IS" dirty="0">
                <a:solidFill>
                  <a:srgbClr val="EBEBEB"/>
                </a:solidFill>
                <a:latin typeface="Times New Roman"/>
                <a:cs typeface="Times New Roman"/>
              </a:rPr>
              <a:t>Human rights in Iceland</a:t>
            </a:r>
          </a:p>
        </p:txBody>
      </p:sp>
      <p:sp>
        <p:nvSpPr>
          <p:cNvPr id="28" name="Freeform 8">
            <a:extLst>
              <a:ext uri="{FF2B5EF4-FFF2-40B4-BE49-F238E27FC236}">
                <a16:creationId xmlns:a16="http://schemas.microsoft.com/office/drawing/2014/main" id="{36FD4D9D-3784-41E8-8405-A42B72F5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descr="A picture containing text, indoor, person, ceiling&#10;&#10;Description automatically generated">
            <a:extLst>
              <a:ext uri="{FF2B5EF4-FFF2-40B4-BE49-F238E27FC236}">
                <a16:creationId xmlns:a16="http://schemas.microsoft.com/office/drawing/2014/main" id="{00068A3C-CB2C-452E-8E1D-C13325EC5C36}"/>
              </a:ext>
            </a:extLst>
          </p:cNvPr>
          <p:cNvPicPr>
            <a:picLocks noChangeAspect="1"/>
          </p:cNvPicPr>
          <p:nvPr/>
        </p:nvPicPr>
        <p:blipFill rotWithShape="1">
          <a:blip r:embed="rId3"/>
          <a:srcRect l="33617" r="17368"/>
          <a:stretch/>
        </p:blipFill>
        <p:spPr>
          <a:xfrm>
            <a:off x="20" y="10"/>
            <a:ext cx="4481944" cy="6857990"/>
          </a:xfrm>
          <a:custGeom>
            <a:avLst/>
            <a:gdLst/>
            <a:ahLst/>
            <a:cxnLst/>
            <a:rect l="l" t="t" r="r" b="b"/>
            <a:pathLst>
              <a:path w="4481964" h="6858000">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p:spPr>
      </p:pic>
      <p:sp>
        <p:nvSpPr>
          <p:cNvPr id="30" name="Rectangle 29">
            <a:extLst>
              <a:ext uri="{FF2B5EF4-FFF2-40B4-BE49-F238E27FC236}">
                <a16:creationId xmlns:a16="http://schemas.microsoft.com/office/drawing/2014/main" id="{60817A52-B891-4228-A61E-0C0A57632D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BC4503E0-D634-A14E-85CA-ACE0D245161E}"/>
              </a:ext>
            </a:extLst>
          </p:cNvPr>
          <p:cNvSpPr txBox="1"/>
          <p:nvPr/>
        </p:nvSpPr>
        <p:spPr>
          <a:xfrm>
            <a:off x="4872012" y="4777381"/>
            <a:ext cx="5222325" cy="400110"/>
          </a:xfrm>
          <a:prstGeom prst="rect">
            <a:avLst/>
          </a:prstGeom>
          <a:noFill/>
        </p:spPr>
        <p:txBody>
          <a:bodyPr wrap="square" rtlCol="0">
            <a:spAutoFit/>
          </a:bodyPr>
          <a:lstStyle/>
          <a:p>
            <a:r>
              <a:rPr lang="en-IS" sz="2000" dirty="0">
                <a:latin typeface="Times New Roman" panose="02020603050405020304" pitchFamily="18" charset="0"/>
                <a:cs typeface="Times New Roman" panose="02020603050405020304" pitchFamily="18" charset="0"/>
              </a:rPr>
              <a:t>Play for human rights - Iceland</a:t>
            </a:r>
          </a:p>
        </p:txBody>
      </p:sp>
    </p:spTree>
    <p:extLst>
      <p:ext uri="{BB962C8B-B14F-4D97-AF65-F5344CB8AC3E}">
        <p14:creationId xmlns:p14="http://schemas.microsoft.com/office/powerpoint/2010/main" val="168765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B7ABA-6A93-4F30-A639-593F4DF77610}"/>
              </a:ext>
            </a:extLst>
          </p:cNvPr>
          <p:cNvSpPr>
            <a:spLocks noGrp="1"/>
          </p:cNvSpPr>
          <p:nvPr>
            <p:ph idx="1"/>
          </p:nvPr>
        </p:nvSpPr>
        <p:spPr>
          <a:xfrm>
            <a:off x="667376" y="1159782"/>
            <a:ext cx="9719637" cy="5355318"/>
          </a:xfrm>
        </p:spPr>
        <p:txBody>
          <a:bodyPr>
            <a:normAutofit fontScale="77500" lnSpcReduction="20000"/>
          </a:bodyPr>
          <a:lstStyle/>
          <a:p>
            <a:r>
              <a:rPr lang="en-GB" sz="2600" dirty="0"/>
              <a:t>Iceland is a member of two agreements in Europe, the Nordic Convention and the Dublin Regulation, which can be used to send asylum seekers back to the countries where they previously applied for asylum or to the countries from which they came before their journey to Iceland</a:t>
            </a:r>
          </a:p>
          <a:p>
            <a:r>
              <a:rPr lang="en-GB" sz="2600" dirty="0"/>
              <a:t>It is not possible to go directly to Iceland from most of the countries where people have to live with wars and persecution and therefore it is often necessary to go through another country in the Schengen area</a:t>
            </a:r>
          </a:p>
          <a:p>
            <a:pPr lvl="2"/>
            <a:r>
              <a:rPr lang="en-GB" sz="2400" dirty="0"/>
              <a:t>As a result, many people end up being deported to another country in Europe </a:t>
            </a:r>
          </a:p>
          <a:p>
            <a:pPr lvl="2"/>
            <a:r>
              <a:rPr lang="en-GB" sz="2400" dirty="0"/>
              <a:t>Deportations in some instances take place after an individual has spent a significant amount of time in the country</a:t>
            </a:r>
          </a:p>
          <a:p>
            <a:pPr lvl="2"/>
            <a:r>
              <a:rPr lang="en-GB" sz="2400" dirty="0"/>
              <a:t>Many are kept in inhumane conditions in deportation-</a:t>
            </a:r>
            <a:r>
              <a:rPr lang="en-GB" sz="2400" dirty="0" err="1"/>
              <a:t>centers</a:t>
            </a:r>
            <a:r>
              <a:rPr lang="en-GB" sz="2400" dirty="0"/>
              <a:t> where they have no contact with the outside world</a:t>
            </a:r>
          </a:p>
          <a:p>
            <a:pPr lvl="2"/>
            <a:r>
              <a:rPr lang="en-GB" sz="2400" dirty="0"/>
              <a:t>Many are treated with violence and force by police</a:t>
            </a:r>
          </a:p>
          <a:p>
            <a:r>
              <a:rPr lang="en-GB" sz="2600" dirty="0"/>
              <a:t>The Icelandic government is bound by the United Nations Convention Relating to the Status of Refugees and international human rights conventions that prohibit deportation to a </a:t>
            </a:r>
            <a:r>
              <a:rPr lang="en-GB" sz="2600"/>
              <a:t>country where</a:t>
            </a:r>
            <a:r>
              <a:rPr lang="en-GB" sz="2600" dirty="0"/>
              <a:t> the lives of individuals are endangered or people are at risk of </a:t>
            </a:r>
            <a:r>
              <a:rPr lang="en-GB" sz="2600"/>
              <a:t>persecution.</a:t>
            </a:r>
            <a:endParaRPr lang="en-GB" sz="2600" dirty="0"/>
          </a:p>
        </p:txBody>
      </p:sp>
    </p:spTree>
    <p:extLst>
      <p:ext uri="{BB962C8B-B14F-4D97-AF65-F5344CB8AC3E}">
        <p14:creationId xmlns:p14="http://schemas.microsoft.com/office/powerpoint/2010/main" val="428428344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B8C37-AE3B-AF4C-994D-AEADAB741725}"/>
              </a:ext>
            </a:extLst>
          </p:cNvPr>
          <p:cNvSpPr>
            <a:spLocks noGrp="1"/>
          </p:cNvSpPr>
          <p:nvPr>
            <p:ph type="title"/>
          </p:nvPr>
        </p:nvSpPr>
        <p:spPr>
          <a:xfrm>
            <a:off x="648930" y="629266"/>
            <a:ext cx="6188190" cy="1342409"/>
          </a:xfrm>
        </p:spPr>
        <p:txBody>
          <a:bodyPr>
            <a:normAutofit fontScale="90000"/>
          </a:bodyPr>
          <a:lstStyle/>
          <a:p>
            <a:r>
              <a:rPr lang="en-IS" dirty="0">
                <a:solidFill>
                  <a:srgbClr val="EBEBEB"/>
                </a:solidFill>
              </a:rPr>
              <a:t>Treatment of the disabled and elderly</a:t>
            </a:r>
          </a:p>
        </p:txBody>
      </p:sp>
      <p:sp>
        <p:nvSpPr>
          <p:cNvPr id="3" name="Content Placeholder 2">
            <a:extLst>
              <a:ext uri="{FF2B5EF4-FFF2-40B4-BE49-F238E27FC236}">
                <a16:creationId xmlns:a16="http://schemas.microsoft.com/office/drawing/2014/main" id="{A0D8E92B-8E65-8B40-BF2A-675572B6CCCC}"/>
              </a:ext>
            </a:extLst>
          </p:cNvPr>
          <p:cNvSpPr>
            <a:spLocks noGrp="1"/>
          </p:cNvSpPr>
          <p:nvPr>
            <p:ph idx="1"/>
          </p:nvPr>
        </p:nvSpPr>
        <p:spPr>
          <a:xfrm>
            <a:off x="648930" y="1971675"/>
            <a:ext cx="6366624" cy="4743449"/>
          </a:xfrm>
        </p:spPr>
        <p:txBody>
          <a:bodyPr>
            <a:normAutofit fontScale="92500" lnSpcReduction="20000"/>
          </a:bodyPr>
          <a:lstStyle/>
          <a:p>
            <a:pPr>
              <a:lnSpc>
                <a:spcPct val="90000"/>
              </a:lnSpc>
            </a:pPr>
            <a:r>
              <a:rPr lang="en-IS" dirty="0">
                <a:solidFill>
                  <a:srgbClr val="FFFFFF"/>
                </a:solidFill>
              </a:rPr>
              <a:t>Iceland follows t</a:t>
            </a:r>
            <a:r>
              <a:rPr lang="en-GB" dirty="0">
                <a:solidFill>
                  <a:srgbClr val="FFFFFF"/>
                </a:solidFill>
              </a:rPr>
              <a:t>he</a:t>
            </a:r>
            <a:r>
              <a:rPr lang="en-IS" dirty="0">
                <a:solidFill>
                  <a:srgbClr val="FFFFFF"/>
                </a:solidFill>
              </a:rPr>
              <a:t> United Nations Agreement on the rights of disabled people which among other things ensures that people can keep their independence and rec</a:t>
            </a:r>
            <a:r>
              <a:rPr lang="en-GB" dirty="0" err="1">
                <a:solidFill>
                  <a:srgbClr val="FFFFFF"/>
                </a:solidFill>
              </a:rPr>
              <a:t>ei</a:t>
            </a:r>
            <a:r>
              <a:rPr lang="en-IS" dirty="0">
                <a:solidFill>
                  <a:srgbClr val="FFFFFF"/>
                </a:solidFill>
              </a:rPr>
              <a:t>ve equal opportunities and prohibits discrimination</a:t>
            </a:r>
          </a:p>
          <a:p>
            <a:pPr>
              <a:lnSpc>
                <a:spcPct val="90000"/>
              </a:lnSpc>
            </a:pPr>
            <a:r>
              <a:rPr lang="en-IS" dirty="0">
                <a:solidFill>
                  <a:srgbClr val="FFFFFF"/>
                </a:solidFill>
              </a:rPr>
              <a:t>Öryrkjabandalag Íslands (ÖBÍ) was founded in 1961 to protect the rights and interests of disabled people in Iceland</a:t>
            </a:r>
          </a:p>
          <a:p>
            <a:pPr>
              <a:lnSpc>
                <a:spcPct val="90000"/>
              </a:lnSpc>
            </a:pPr>
            <a:r>
              <a:rPr lang="en-IS" dirty="0">
                <a:solidFill>
                  <a:srgbClr val="FFFFFF"/>
                </a:solidFill>
              </a:rPr>
              <a:t>Many say laws protecting the disabled are not enforced well enough, with disabled people making up a big part of the poor population </a:t>
            </a:r>
          </a:p>
          <a:p>
            <a:pPr>
              <a:lnSpc>
                <a:spcPct val="90000"/>
              </a:lnSpc>
            </a:pPr>
            <a:r>
              <a:rPr lang="en-IS" dirty="0">
                <a:solidFill>
                  <a:srgbClr val="FFFFFF"/>
                </a:solidFill>
              </a:rPr>
              <a:t>Sevices for disabled people, such as ramps and elevators are not at all adequate and many are forced out of education and carreer paths due to lack of accessibility</a:t>
            </a:r>
          </a:p>
          <a:p>
            <a:pPr>
              <a:lnSpc>
                <a:spcPct val="90000"/>
              </a:lnSpc>
            </a:pPr>
            <a:r>
              <a:rPr lang="en-IS" dirty="0">
                <a:solidFill>
                  <a:srgbClr val="FFFFFF"/>
                </a:solidFill>
              </a:rPr>
              <a:t>Landssamband eldri borgara (LEB) protects the rights of elderly citizens and, among other things, laws that ensure proper services and treatment of the elderly</a:t>
            </a:r>
          </a:p>
          <a:p>
            <a:pPr>
              <a:lnSpc>
                <a:spcPct val="90000"/>
              </a:lnSpc>
            </a:pPr>
            <a:endParaRPr lang="en-IS" sz="1400" dirty="0">
              <a:solidFill>
                <a:srgbClr val="FFFFFF"/>
              </a:solidFill>
            </a:endParaRPr>
          </a:p>
          <a:p>
            <a:pPr>
              <a:lnSpc>
                <a:spcPct val="90000"/>
              </a:lnSpc>
            </a:pPr>
            <a:endParaRPr lang="en-IS" sz="1400"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122" name="Picture 2" descr="Fatlað fólk mun verr sett en atvinnulausir">
            <a:extLst>
              <a:ext uri="{FF2B5EF4-FFF2-40B4-BE49-F238E27FC236}">
                <a16:creationId xmlns:a16="http://schemas.microsoft.com/office/drawing/2014/main" id="{5AC14C02-C5E5-EE49-930B-DB2613D79C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626" r="13065" b="-2"/>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7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9AF49-B85A-284E-BBCA-C88704BCFBE5}"/>
              </a:ext>
            </a:extLst>
          </p:cNvPr>
          <p:cNvSpPr>
            <a:spLocks noGrp="1"/>
          </p:cNvSpPr>
          <p:nvPr>
            <p:ph type="title"/>
          </p:nvPr>
        </p:nvSpPr>
        <p:spPr>
          <a:xfrm>
            <a:off x="648930" y="629266"/>
            <a:ext cx="5616217" cy="1622321"/>
          </a:xfrm>
        </p:spPr>
        <p:txBody>
          <a:bodyPr>
            <a:normAutofit/>
          </a:bodyPr>
          <a:lstStyle/>
          <a:p>
            <a:r>
              <a:rPr lang="en-IS">
                <a:solidFill>
                  <a:srgbClr val="EBEBEB"/>
                </a:solidFill>
              </a:rPr>
              <a:t>Children’s rights </a:t>
            </a:r>
          </a:p>
        </p:txBody>
      </p:sp>
      <p:sp>
        <p:nvSpPr>
          <p:cNvPr id="7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75" name="Freeform: Shape 7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6146" name="Picture 2" descr="The United Nations Convention on the Rights of the Child: The Children's  Version | Save the Children's Resource Centre">
            <a:extLst>
              <a:ext uri="{FF2B5EF4-FFF2-40B4-BE49-F238E27FC236}">
                <a16:creationId xmlns:a16="http://schemas.microsoft.com/office/drawing/2014/main" id="{FA51EB86-28FB-8648-81D8-A2C363B774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07531" y="1115041"/>
            <a:ext cx="3935538" cy="55626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4D4DB69-AA67-544B-B05E-79575E20CABC}"/>
              </a:ext>
            </a:extLst>
          </p:cNvPr>
          <p:cNvSpPr>
            <a:spLocks noGrp="1"/>
          </p:cNvSpPr>
          <p:nvPr>
            <p:ph idx="1"/>
          </p:nvPr>
        </p:nvSpPr>
        <p:spPr>
          <a:xfrm>
            <a:off x="648510" y="1695450"/>
            <a:ext cx="5616216" cy="3785419"/>
          </a:xfrm>
        </p:spPr>
        <p:txBody>
          <a:bodyPr>
            <a:normAutofit lnSpcReduction="10000"/>
          </a:bodyPr>
          <a:lstStyle/>
          <a:p>
            <a:pPr>
              <a:lnSpc>
                <a:spcPct val="90000"/>
              </a:lnSpc>
            </a:pPr>
            <a:r>
              <a:rPr lang="en-IS" dirty="0">
                <a:solidFill>
                  <a:srgbClr val="FFFFFF"/>
                </a:solidFill>
              </a:rPr>
              <a:t>Iceland agrees to the UN’s Convention on the Rights of the Child which ensures 54 fundamental rights for children</a:t>
            </a:r>
          </a:p>
          <a:p>
            <a:pPr>
              <a:lnSpc>
                <a:spcPct val="90000"/>
              </a:lnSpc>
            </a:pPr>
            <a:r>
              <a:rPr lang="en-IS" dirty="0">
                <a:solidFill>
                  <a:srgbClr val="FFFFFF"/>
                </a:solidFill>
              </a:rPr>
              <a:t>Icelandic laws state that children who live </a:t>
            </a:r>
            <a:r>
              <a:rPr lang="en-GB" dirty="0">
                <a:solidFill>
                  <a:srgbClr val="FFFFFF"/>
                </a:solidFill>
              </a:rPr>
              <a:t>in difficult conditions should receive proper help and attention </a:t>
            </a:r>
            <a:endParaRPr lang="en-IS" dirty="0">
              <a:solidFill>
                <a:srgbClr val="FFFFFF"/>
              </a:solidFill>
            </a:endParaRPr>
          </a:p>
          <a:p>
            <a:pPr>
              <a:lnSpc>
                <a:spcPct val="90000"/>
              </a:lnSpc>
            </a:pPr>
            <a:r>
              <a:rPr lang="en-IS" dirty="0">
                <a:solidFill>
                  <a:srgbClr val="FFFFFF"/>
                </a:solidFill>
              </a:rPr>
              <a:t>Iceland pledges that all children should be seen as equal and recieve fair and equal opportunities</a:t>
            </a:r>
          </a:p>
          <a:p>
            <a:pPr>
              <a:lnSpc>
                <a:spcPct val="90000"/>
              </a:lnSpc>
            </a:pPr>
            <a:r>
              <a:rPr lang="en-IS" dirty="0">
                <a:solidFill>
                  <a:srgbClr val="FFFFFF"/>
                </a:solidFill>
              </a:rPr>
              <a:t>Icelandic laws state that every child has the right and is required to rec</a:t>
            </a:r>
            <a:r>
              <a:rPr lang="en-GB" dirty="0" err="1">
                <a:solidFill>
                  <a:srgbClr val="FFFFFF"/>
                </a:solidFill>
              </a:rPr>
              <a:t>eive</a:t>
            </a:r>
            <a:r>
              <a:rPr lang="en-GB" dirty="0">
                <a:solidFill>
                  <a:srgbClr val="FFFFFF"/>
                </a:solidFill>
              </a:rPr>
              <a:t> basic education and is entitled to higher levels of education</a:t>
            </a:r>
            <a:endParaRPr lang="en-IS" dirty="0">
              <a:solidFill>
                <a:srgbClr val="FFFFFF"/>
              </a:solidFill>
            </a:endParaRPr>
          </a:p>
        </p:txBody>
      </p:sp>
    </p:spTree>
    <p:extLst>
      <p:ext uri="{BB962C8B-B14F-4D97-AF65-F5344CB8AC3E}">
        <p14:creationId xmlns:p14="http://schemas.microsoft.com/office/powerpoint/2010/main" val="7877653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2"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29F93-22DD-4C44-B5AB-B3B5861EE941}"/>
              </a:ext>
            </a:extLst>
          </p:cNvPr>
          <p:cNvSpPr>
            <a:spLocks noGrp="1"/>
          </p:cNvSpPr>
          <p:nvPr>
            <p:ph type="title"/>
          </p:nvPr>
        </p:nvSpPr>
        <p:spPr>
          <a:xfrm>
            <a:off x="648930" y="629266"/>
            <a:ext cx="6188190" cy="1622321"/>
          </a:xfrm>
        </p:spPr>
        <p:txBody>
          <a:bodyPr>
            <a:normAutofit/>
          </a:bodyPr>
          <a:lstStyle/>
          <a:p>
            <a:r>
              <a:rPr lang="en-IS">
                <a:solidFill>
                  <a:srgbClr val="EBEBEB"/>
                </a:solidFill>
              </a:rPr>
              <a:t>Freedom of speech </a:t>
            </a: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AC3BF0FA-36FA-4CE9-840E-F7C3A8F16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170" name="Picture 2" descr="Tjáningarfrelsi">
            <a:extLst>
              <a:ext uri="{FF2B5EF4-FFF2-40B4-BE49-F238E27FC236}">
                <a16:creationId xmlns:a16="http://schemas.microsoft.com/office/drawing/2014/main" id="{D3138340-A2F8-434C-AD08-F0F0CA1C61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871" y="909434"/>
            <a:ext cx="3414010" cy="5039129"/>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648E4B8-50A6-5B40-B993-33CF995A4394}"/>
              </a:ext>
            </a:extLst>
          </p:cNvPr>
          <p:cNvSpPr>
            <a:spLocks noGrp="1"/>
          </p:cNvSpPr>
          <p:nvPr>
            <p:ph idx="1"/>
          </p:nvPr>
        </p:nvSpPr>
        <p:spPr>
          <a:xfrm>
            <a:off x="648930" y="2438400"/>
            <a:ext cx="6580243" cy="3785419"/>
          </a:xfrm>
        </p:spPr>
        <p:txBody>
          <a:bodyPr>
            <a:normAutofit lnSpcReduction="10000"/>
          </a:bodyPr>
          <a:lstStyle/>
          <a:p>
            <a:pPr>
              <a:lnSpc>
                <a:spcPct val="90000"/>
              </a:lnSpc>
            </a:pPr>
            <a:r>
              <a:rPr lang="en-IS" sz="1700" dirty="0">
                <a:solidFill>
                  <a:srgbClr val="FFFFFF"/>
                </a:solidFill>
              </a:rPr>
              <a:t>Article 73 of Iceland’s constitution states that everyone can express their thoughts as they desire, but must take responsibility for them before the law</a:t>
            </a:r>
          </a:p>
          <a:p>
            <a:pPr>
              <a:lnSpc>
                <a:spcPct val="90000"/>
              </a:lnSpc>
            </a:pPr>
            <a:r>
              <a:rPr lang="en-IS" sz="1700" dirty="0">
                <a:solidFill>
                  <a:srgbClr val="FFFFFF"/>
                </a:solidFill>
              </a:rPr>
              <a:t>The constitution prohibits laws and government actions that censor or limit free speech in an unjust way</a:t>
            </a:r>
          </a:p>
          <a:p>
            <a:pPr>
              <a:lnSpc>
                <a:spcPct val="90000"/>
              </a:lnSpc>
            </a:pPr>
            <a:r>
              <a:rPr lang="en-IS" sz="1700" dirty="0">
                <a:solidFill>
                  <a:srgbClr val="FFFFFF"/>
                </a:solidFill>
              </a:rPr>
              <a:t>The constitution permits restrictions on free speech when someone advocates for a foreign nation to interfere in internal affairs or poses a threat to state security and democracy</a:t>
            </a:r>
          </a:p>
          <a:p>
            <a:pPr lvl="2">
              <a:lnSpc>
                <a:spcPct val="90000"/>
              </a:lnSpc>
            </a:pPr>
            <a:r>
              <a:rPr lang="en-IS" dirty="0">
                <a:solidFill>
                  <a:srgbClr val="FFFFFF"/>
                </a:solidFill>
              </a:rPr>
              <a:t>The way these laws are used is sometimes considered to infringe on international laws policies, such as the Universal Declaration of Human Rights</a:t>
            </a:r>
            <a:endParaRPr lang="en-IS" sz="1300" dirty="0">
              <a:solidFill>
                <a:srgbClr val="FFFFFF"/>
              </a:solidFill>
            </a:endParaRPr>
          </a:p>
          <a:p>
            <a:pPr>
              <a:lnSpc>
                <a:spcPct val="90000"/>
              </a:lnSpc>
            </a:pPr>
            <a:r>
              <a:rPr lang="en-IS" sz="1700" dirty="0">
                <a:solidFill>
                  <a:srgbClr val="FFFFFF"/>
                </a:solidFill>
              </a:rPr>
              <a:t>Openly insulting or otherwise disrespecting an established religion is considered illegal and can be met with jail-time</a:t>
            </a:r>
          </a:p>
        </p:txBody>
      </p:sp>
    </p:spTree>
    <p:extLst>
      <p:ext uri="{BB962C8B-B14F-4D97-AF65-F5344CB8AC3E}">
        <p14:creationId xmlns:p14="http://schemas.microsoft.com/office/powerpoint/2010/main" val="267847045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134">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CDDEC-306C-1D4E-B0A4-11066A09B820}"/>
              </a:ext>
            </a:extLst>
          </p:cNvPr>
          <p:cNvSpPr>
            <a:spLocks noGrp="1"/>
          </p:cNvSpPr>
          <p:nvPr>
            <p:ph type="title"/>
          </p:nvPr>
        </p:nvSpPr>
        <p:spPr>
          <a:xfrm>
            <a:off x="648930" y="629266"/>
            <a:ext cx="5616217" cy="1622321"/>
          </a:xfrm>
        </p:spPr>
        <p:txBody>
          <a:bodyPr>
            <a:normAutofit/>
          </a:bodyPr>
          <a:lstStyle/>
          <a:p>
            <a:r>
              <a:rPr lang="en-IS">
                <a:solidFill>
                  <a:srgbClr val="EBEBEB"/>
                </a:solidFill>
              </a:rPr>
              <a:t>Freedom of press</a:t>
            </a:r>
          </a:p>
        </p:txBody>
      </p:sp>
      <p:sp>
        <p:nvSpPr>
          <p:cNvPr id="8197"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39" name="Freeform: Shape 138">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8194" name="Picture 2" descr="Ísland í 15. sæti yfir fjölmiðlafrelsi">
            <a:extLst>
              <a:ext uri="{FF2B5EF4-FFF2-40B4-BE49-F238E27FC236}">
                <a16:creationId xmlns:a16="http://schemas.microsoft.com/office/drawing/2014/main" id="{4D679C44-C208-5943-B3E7-FC869B06A7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9315" y="2248975"/>
            <a:ext cx="4956636" cy="324659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856944E-7F35-C149-B9CF-8BF773A1D754}"/>
              </a:ext>
            </a:extLst>
          </p:cNvPr>
          <p:cNvSpPr>
            <a:spLocks noGrp="1"/>
          </p:cNvSpPr>
          <p:nvPr>
            <p:ph idx="1"/>
          </p:nvPr>
        </p:nvSpPr>
        <p:spPr>
          <a:xfrm>
            <a:off x="648931" y="2438400"/>
            <a:ext cx="5616216" cy="3785419"/>
          </a:xfrm>
        </p:spPr>
        <p:txBody>
          <a:bodyPr>
            <a:normAutofit/>
          </a:bodyPr>
          <a:lstStyle/>
          <a:p>
            <a:pPr>
              <a:lnSpc>
                <a:spcPct val="90000"/>
              </a:lnSpc>
            </a:pPr>
            <a:r>
              <a:rPr lang="en-IS" sz="1700">
                <a:solidFill>
                  <a:srgbClr val="FFFFFF"/>
                </a:solidFill>
              </a:rPr>
              <a:t>Freedom of press is considered one of t</a:t>
            </a:r>
            <a:r>
              <a:rPr lang="en-GB" sz="1700">
                <a:solidFill>
                  <a:srgbClr val="FFFFFF"/>
                </a:solidFill>
              </a:rPr>
              <a:t>h</a:t>
            </a:r>
            <a:r>
              <a:rPr lang="en-IS" sz="1700">
                <a:solidFill>
                  <a:srgbClr val="FFFFFF"/>
                </a:solidFill>
              </a:rPr>
              <a:t>e most prominent flaws in Iceland’s human rights policies</a:t>
            </a:r>
          </a:p>
          <a:p>
            <a:pPr>
              <a:lnSpc>
                <a:spcPct val="90000"/>
              </a:lnSpc>
            </a:pPr>
            <a:r>
              <a:rPr lang="en-IS" sz="1700">
                <a:solidFill>
                  <a:srgbClr val="FFFFFF"/>
                </a:solidFill>
              </a:rPr>
              <a:t>In 2021, Iceland ranked 16th in the world on the World Press Freedom Index. This shows a steady decline since 2017, when Iceland was ranked 10th in the world</a:t>
            </a:r>
          </a:p>
          <a:p>
            <a:pPr>
              <a:lnSpc>
                <a:spcPct val="90000"/>
              </a:lnSpc>
            </a:pPr>
            <a:r>
              <a:rPr lang="en-IS" sz="1700">
                <a:solidFill>
                  <a:srgbClr val="FFFFFF"/>
                </a:solidFill>
              </a:rPr>
              <a:t>Iceland ranks considerably lower than many of its neighboring countries like Norway, Sweden and Denmark when it comes to freedom of press</a:t>
            </a:r>
          </a:p>
          <a:p>
            <a:pPr>
              <a:lnSpc>
                <a:spcPct val="90000"/>
              </a:lnSpc>
            </a:pPr>
            <a:r>
              <a:rPr lang="en-IS" sz="1700">
                <a:solidFill>
                  <a:srgbClr val="FFFFFF"/>
                </a:solidFill>
              </a:rPr>
              <a:t>Companies often spend time and money to harass and silence journalists if they report on their questionable business practices</a:t>
            </a:r>
          </a:p>
          <a:p>
            <a:pPr marL="0" indent="0">
              <a:lnSpc>
                <a:spcPct val="90000"/>
              </a:lnSpc>
              <a:buNone/>
            </a:pPr>
            <a:endParaRPr lang="en-IS" sz="1700">
              <a:solidFill>
                <a:srgbClr val="FFFFFF"/>
              </a:solidFill>
            </a:endParaRPr>
          </a:p>
          <a:p>
            <a:pPr>
              <a:lnSpc>
                <a:spcPct val="90000"/>
              </a:lnSpc>
            </a:pPr>
            <a:endParaRPr lang="en-IS" sz="1700">
              <a:solidFill>
                <a:srgbClr val="FFFFFF"/>
              </a:solidFill>
            </a:endParaRPr>
          </a:p>
          <a:p>
            <a:pPr marL="0" indent="0">
              <a:lnSpc>
                <a:spcPct val="90000"/>
              </a:lnSpc>
              <a:buNone/>
            </a:pPr>
            <a:endParaRPr lang="en-IS" sz="1700">
              <a:solidFill>
                <a:srgbClr val="FFFFFF"/>
              </a:solidFill>
            </a:endParaRPr>
          </a:p>
        </p:txBody>
      </p:sp>
    </p:spTree>
    <p:extLst>
      <p:ext uri="{BB962C8B-B14F-4D97-AF65-F5344CB8AC3E}">
        <p14:creationId xmlns:p14="http://schemas.microsoft.com/office/powerpoint/2010/main" val="379644234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A753-8553-0547-B617-71C63DE79037}"/>
              </a:ext>
            </a:extLst>
          </p:cNvPr>
          <p:cNvSpPr>
            <a:spLocks noGrp="1"/>
          </p:cNvSpPr>
          <p:nvPr>
            <p:ph type="title"/>
          </p:nvPr>
        </p:nvSpPr>
        <p:spPr>
          <a:xfrm>
            <a:off x="648930" y="629266"/>
            <a:ext cx="9252154" cy="1223983"/>
          </a:xfrm>
        </p:spPr>
        <p:txBody>
          <a:bodyPr>
            <a:normAutofit/>
          </a:bodyPr>
          <a:lstStyle/>
          <a:p>
            <a:r>
              <a:rPr lang="en-IS" dirty="0"/>
              <a:t>Freedom of religion </a:t>
            </a:r>
          </a:p>
        </p:txBody>
      </p:sp>
      <p:sp>
        <p:nvSpPr>
          <p:cNvPr id="3" name="Content Placeholder 2">
            <a:extLst>
              <a:ext uri="{FF2B5EF4-FFF2-40B4-BE49-F238E27FC236}">
                <a16:creationId xmlns:a16="http://schemas.microsoft.com/office/drawing/2014/main" id="{C5E4F91F-1EB1-2542-BB85-CE0FBAB863D0}"/>
              </a:ext>
            </a:extLst>
          </p:cNvPr>
          <p:cNvSpPr>
            <a:spLocks noGrp="1"/>
          </p:cNvSpPr>
          <p:nvPr>
            <p:ph idx="1"/>
          </p:nvPr>
        </p:nvSpPr>
        <p:spPr>
          <a:xfrm>
            <a:off x="1103311" y="2052214"/>
            <a:ext cx="5965394" cy="4196185"/>
          </a:xfrm>
        </p:spPr>
        <p:txBody>
          <a:bodyPr>
            <a:normAutofit lnSpcReduction="10000"/>
          </a:bodyPr>
          <a:lstStyle/>
          <a:p>
            <a:pPr>
              <a:lnSpc>
                <a:spcPct val="90000"/>
              </a:lnSpc>
            </a:pPr>
            <a:r>
              <a:rPr lang="en-IS" dirty="0"/>
              <a:t>Iceland is concidered to have full freedom of religion </a:t>
            </a:r>
          </a:p>
          <a:p>
            <a:pPr>
              <a:lnSpc>
                <a:spcPct val="90000"/>
              </a:lnSpc>
            </a:pPr>
            <a:r>
              <a:rPr lang="en-IS" dirty="0"/>
              <a:t>Iceland’s constitution maintains the right of an individual to practice any religion they want as long as it does not interfere with public order or common morals</a:t>
            </a:r>
          </a:p>
          <a:p>
            <a:pPr>
              <a:lnSpc>
                <a:spcPct val="90000"/>
              </a:lnSpc>
            </a:pPr>
            <a:r>
              <a:rPr lang="en-IS" dirty="0"/>
              <a:t>The constitution prohibits insulting or disrespecting an established religion in the country </a:t>
            </a:r>
          </a:p>
          <a:p>
            <a:pPr>
              <a:lnSpc>
                <a:spcPct val="90000"/>
              </a:lnSpc>
            </a:pPr>
            <a:r>
              <a:rPr lang="en-IS" dirty="0"/>
              <a:t>The constitution also protects the right to form religious organizations</a:t>
            </a:r>
          </a:p>
          <a:p>
            <a:pPr>
              <a:lnSpc>
                <a:spcPct val="90000"/>
              </a:lnSpc>
            </a:pPr>
            <a:r>
              <a:rPr lang="en-IS" dirty="0"/>
              <a:t>Violence, hate-speech and discrimination against religious minorities such as people who practice Islam is not uncommon </a:t>
            </a:r>
          </a:p>
        </p:txBody>
      </p:sp>
      <p:pic>
        <p:nvPicPr>
          <p:cNvPr id="9218" name="Picture 2" descr="Outline of religion - Wikipedia">
            <a:extLst>
              <a:ext uri="{FF2B5EF4-FFF2-40B4-BE49-F238E27FC236}">
                <a16:creationId xmlns:a16="http://schemas.microsoft.com/office/drawing/2014/main" id="{ACAB88EB-78CB-3046-AEC5-BC5BD91CE7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06080" y="2052214"/>
            <a:ext cx="4008888" cy="400888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317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D9C37-381A-AF47-AC17-C147A9B45519}"/>
              </a:ext>
            </a:extLst>
          </p:cNvPr>
          <p:cNvSpPr>
            <a:spLocks noGrp="1"/>
          </p:cNvSpPr>
          <p:nvPr>
            <p:ph type="title"/>
          </p:nvPr>
        </p:nvSpPr>
        <p:spPr>
          <a:xfrm>
            <a:off x="648510" y="457200"/>
            <a:ext cx="6188190" cy="813772"/>
          </a:xfrm>
        </p:spPr>
        <p:txBody>
          <a:bodyPr>
            <a:normAutofit/>
          </a:bodyPr>
          <a:lstStyle/>
          <a:p>
            <a:r>
              <a:rPr lang="en-IS" dirty="0">
                <a:solidFill>
                  <a:srgbClr val="EBEBEB"/>
                </a:solidFill>
              </a:rPr>
              <a:t>State punishment</a:t>
            </a:r>
          </a:p>
        </p:txBody>
      </p:sp>
      <p:sp>
        <p:nvSpPr>
          <p:cNvPr id="3" name="Content Placeholder 2">
            <a:extLst>
              <a:ext uri="{FF2B5EF4-FFF2-40B4-BE49-F238E27FC236}">
                <a16:creationId xmlns:a16="http://schemas.microsoft.com/office/drawing/2014/main" id="{A8DE0B10-F3A3-5046-BB24-CCC6E85A7518}"/>
              </a:ext>
            </a:extLst>
          </p:cNvPr>
          <p:cNvSpPr>
            <a:spLocks noGrp="1"/>
          </p:cNvSpPr>
          <p:nvPr>
            <p:ph idx="1"/>
          </p:nvPr>
        </p:nvSpPr>
        <p:spPr>
          <a:xfrm>
            <a:off x="648510" y="1443039"/>
            <a:ext cx="6188189" cy="4957761"/>
          </a:xfrm>
        </p:spPr>
        <p:txBody>
          <a:bodyPr>
            <a:normAutofit fontScale="85000" lnSpcReduction="10000"/>
          </a:bodyPr>
          <a:lstStyle/>
          <a:p>
            <a:pPr>
              <a:lnSpc>
                <a:spcPct val="90000"/>
              </a:lnSpc>
            </a:pPr>
            <a:r>
              <a:rPr lang="en-IS" dirty="0">
                <a:solidFill>
                  <a:srgbClr val="FFFFFF"/>
                </a:solidFill>
              </a:rPr>
              <a:t>Icelandic laws prohibit the state from arresting or infringing on an an individual’s freedom unless certain requirements are met or if it’s in order to protect the public (such as during the Covid-19 pandemic) </a:t>
            </a:r>
          </a:p>
          <a:p>
            <a:pPr>
              <a:lnSpc>
                <a:spcPct val="90000"/>
              </a:lnSpc>
            </a:pPr>
            <a:r>
              <a:rPr lang="en-IS" dirty="0">
                <a:solidFill>
                  <a:srgbClr val="FFFFFF"/>
                </a:solidFill>
                <a:latin typeface="+mn-lt"/>
                <a:ea typeface="Cambria Math" panose="02040503050406030204" pitchFamily="18" charset="0"/>
              </a:rPr>
              <a:t>Capital punishment has not been practiced in Iceland since 1830</a:t>
            </a:r>
          </a:p>
          <a:p>
            <a:pPr>
              <a:lnSpc>
                <a:spcPct val="90000"/>
              </a:lnSpc>
            </a:pPr>
            <a:r>
              <a:rPr lang="en-IS" dirty="0">
                <a:solidFill>
                  <a:srgbClr val="FFFFFF"/>
                </a:solidFill>
                <a:latin typeface="+mn-lt"/>
                <a:ea typeface="Cambria Math" panose="02040503050406030204" pitchFamily="18" charset="0"/>
              </a:rPr>
              <a:t>Torture is prohibited in Iceland by numerous laws and international agreements, such as the UN and the Council of Europe </a:t>
            </a:r>
          </a:p>
          <a:p>
            <a:pPr>
              <a:lnSpc>
                <a:spcPct val="90000"/>
              </a:lnSpc>
            </a:pPr>
            <a:r>
              <a:rPr lang="en-IS" dirty="0">
                <a:solidFill>
                  <a:srgbClr val="FFFFFF"/>
                </a:solidFill>
              </a:rPr>
              <a:t>In January 2021, Iceland’s incarceration rate was around 38  per 100.000 people</a:t>
            </a:r>
          </a:p>
          <a:p>
            <a:pPr>
              <a:lnSpc>
                <a:spcPct val="90000"/>
              </a:lnSpc>
            </a:pPr>
            <a:r>
              <a:rPr lang="en-IS" dirty="0">
                <a:solidFill>
                  <a:srgbClr val="FFFFFF"/>
                </a:solidFill>
              </a:rPr>
              <a:t>The maximum prison sentence is usually around 16 years, with the longest one ever carried out being 20 years</a:t>
            </a:r>
          </a:p>
          <a:p>
            <a:pPr>
              <a:lnSpc>
                <a:spcPct val="90000"/>
              </a:lnSpc>
            </a:pPr>
            <a:r>
              <a:rPr lang="en-IS" dirty="0">
                <a:solidFill>
                  <a:srgbClr val="FFFFFF"/>
                </a:solidFill>
              </a:rPr>
              <a:t>The Icelandic prison system pledges to ensure prisoners have a secure and well organized serving of their sentences, to maintain humane and respectful communication and provide conditions and an environment in which prisoners are encouraged to deal with their circumstances</a:t>
            </a:r>
          </a:p>
          <a:p>
            <a:pPr>
              <a:lnSpc>
                <a:spcPct val="90000"/>
              </a:lnSpc>
            </a:pPr>
            <a:endParaRPr lang="en-IS" sz="1300"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10242" name="Picture 2" descr="Litla-Hraun - Wikipedia">
            <a:extLst>
              <a:ext uri="{FF2B5EF4-FFF2-40B4-BE49-F238E27FC236}">
                <a16:creationId xmlns:a16="http://schemas.microsoft.com/office/drawing/2014/main" id="{8C49F7A4-7BE9-7D48-92AB-6CC5ABD28C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852" r="15660" b="2"/>
          <a:stretch/>
        </p:blipFill>
        <p:spPr bwMode="auto">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03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B6D4-8A6F-7130-E15C-7C96B02F10F0}"/>
              </a:ext>
            </a:extLst>
          </p:cNvPr>
          <p:cNvSpPr>
            <a:spLocks noGrp="1"/>
          </p:cNvSpPr>
          <p:nvPr>
            <p:ph type="title"/>
          </p:nvPr>
        </p:nvSpPr>
        <p:spPr/>
        <p:txBody>
          <a:bodyPr/>
          <a:lstStyle/>
          <a:p>
            <a:r>
              <a:rPr lang="en-US">
                <a:cs typeface="Calibri Light"/>
              </a:rPr>
              <a:t>Where could things improve?</a:t>
            </a:r>
          </a:p>
        </p:txBody>
      </p:sp>
      <p:sp>
        <p:nvSpPr>
          <p:cNvPr id="3" name="Content Placeholder 2">
            <a:extLst>
              <a:ext uri="{FF2B5EF4-FFF2-40B4-BE49-F238E27FC236}">
                <a16:creationId xmlns:a16="http://schemas.microsoft.com/office/drawing/2014/main" id="{C7B9661D-0B12-ECBC-F061-9E3F34627AC1}"/>
              </a:ext>
            </a:extLst>
          </p:cNvPr>
          <p:cNvSpPr>
            <a:spLocks noGrp="1"/>
          </p:cNvSpPr>
          <p:nvPr>
            <p:ph idx="1"/>
          </p:nvPr>
        </p:nvSpPr>
        <p:spPr/>
        <p:txBody>
          <a:bodyPr vert="horz" lIns="91440" tIns="45720" rIns="91440" bIns="45720" rtlCol="0" anchor="t">
            <a:normAutofit/>
          </a:bodyPr>
          <a:lstStyle/>
          <a:p>
            <a:r>
              <a:rPr lang="en-US" dirty="0">
                <a:cs typeface="Calibri"/>
              </a:rPr>
              <a:t>Discrimination and violence against member of the LGBTQ+ community is still widespread</a:t>
            </a:r>
          </a:p>
          <a:p>
            <a:r>
              <a:rPr lang="en-US" dirty="0">
                <a:cs typeface="Calibri"/>
              </a:rPr>
              <a:t>Although Iceland is considered one of the most gender equal places in the world, there is still a lot more that needs to be done </a:t>
            </a:r>
          </a:p>
          <a:p>
            <a:r>
              <a:rPr lang="en-US" dirty="0">
                <a:cs typeface="Calibri"/>
              </a:rPr>
              <a:t>The treatment of refugees is in many cases inhumane is in need of drastic changes</a:t>
            </a:r>
          </a:p>
          <a:p>
            <a:r>
              <a:rPr lang="en-US" dirty="0">
                <a:cs typeface="Calibri"/>
              </a:rPr>
              <a:t>Services for the disabled are not at all adequate and they do not receive equal opportunities to everyone else</a:t>
            </a:r>
          </a:p>
          <a:p>
            <a:r>
              <a:rPr lang="en-US" dirty="0">
                <a:cs typeface="Calibri"/>
              </a:rPr>
              <a:t>Freedom of press in Iceland is not adequate </a:t>
            </a:r>
          </a:p>
          <a:p>
            <a:endParaRPr lang="en-US" dirty="0">
              <a:cs typeface="Calibri"/>
            </a:endParaRPr>
          </a:p>
        </p:txBody>
      </p:sp>
    </p:spTree>
    <p:extLst>
      <p:ext uri="{BB962C8B-B14F-4D97-AF65-F5344CB8AC3E}">
        <p14:creationId xmlns:p14="http://schemas.microsoft.com/office/powerpoint/2010/main" val="285067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4CC92-B541-154F-AEA6-5D26A3D14E3C}"/>
              </a:ext>
            </a:extLst>
          </p:cNvPr>
          <p:cNvSpPr>
            <a:spLocks noGrp="1"/>
          </p:cNvSpPr>
          <p:nvPr>
            <p:ph type="title"/>
          </p:nvPr>
        </p:nvSpPr>
        <p:spPr>
          <a:xfrm>
            <a:off x="287079" y="452718"/>
            <a:ext cx="9856381" cy="759394"/>
          </a:xfrm>
        </p:spPr>
        <p:txBody>
          <a:bodyPr/>
          <a:lstStyle/>
          <a:p>
            <a:r>
              <a:rPr lang="en-IS" sz="4000" dirty="0"/>
              <a:t>Useful videos and websites</a:t>
            </a:r>
          </a:p>
        </p:txBody>
      </p:sp>
      <p:sp>
        <p:nvSpPr>
          <p:cNvPr id="3" name="Content Placeholder 2">
            <a:extLst>
              <a:ext uri="{FF2B5EF4-FFF2-40B4-BE49-F238E27FC236}">
                <a16:creationId xmlns:a16="http://schemas.microsoft.com/office/drawing/2014/main" id="{3FFA8B44-FDDF-114E-882D-30F7F14F5C8C}"/>
              </a:ext>
            </a:extLst>
          </p:cNvPr>
          <p:cNvSpPr>
            <a:spLocks noGrp="1"/>
          </p:cNvSpPr>
          <p:nvPr>
            <p:ph idx="1"/>
          </p:nvPr>
        </p:nvSpPr>
        <p:spPr>
          <a:xfrm>
            <a:off x="287079" y="1607706"/>
            <a:ext cx="8946541" cy="4195481"/>
          </a:xfrm>
        </p:spPr>
        <p:txBody>
          <a:bodyPr/>
          <a:lstStyle/>
          <a:p>
            <a:r>
              <a:rPr lang="en-IS" dirty="0"/>
              <a:t>A 10 minute documentary on human rights in Iceland:</a:t>
            </a:r>
          </a:p>
          <a:p>
            <a:pPr marL="0" indent="0">
              <a:buNone/>
            </a:pPr>
            <a:r>
              <a:rPr lang="en-IS" dirty="0"/>
              <a:t>		</a:t>
            </a:r>
            <a:r>
              <a:rPr lang="en-GB" dirty="0">
                <a:hlinkClick r:id="rId2"/>
              </a:rPr>
              <a:t>https://www.youtube.com/watch?v=GIpaaz8YPwU</a:t>
            </a:r>
            <a:endParaRPr lang="en-GB" dirty="0"/>
          </a:p>
          <a:p>
            <a:r>
              <a:rPr lang="en-GB" dirty="0"/>
              <a:t>The website of Iceland’s Human Rights Centre:</a:t>
            </a:r>
          </a:p>
          <a:p>
            <a:pPr marL="914400" lvl="2" indent="0">
              <a:buNone/>
            </a:pPr>
            <a:r>
              <a:rPr lang="en-GB" sz="2000" dirty="0">
                <a:hlinkClick r:id="rId3"/>
              </a:rPr>
              <a:t>https://www.humanrights.is/en</a:t>
            </a:r>
            <a:endParaRPr lang="en-IS" sz="2000" dirty="0"/>
          </a:p>
          <a:p>
            <a:r>
              <a:rPr lang="en-IS" dirty="0"/>
              <a:t>A website showing the 54 rights Iceland agrees to from the UN’s Conference on the Rights of the Child:</a:t>
            </a:r>
          </a:p>
          <a:p>
            <a:pPr marL="0" indent="0">
              <a:buNone/>
            </a:pPr>
            <a:r>
              <a:rPr lang="en-IS" dirty="0"/>
              <a:t>		</a:t>
            </a:r>
            <a:r>
              <a:rPr lang="en-GB" dirty="0">
                <a:hlinkClick r:id="rId4"/>
              </a:rPr>
              <a:t>https://</a:t>
            </a:r>
            <a:r>
              <a:rPr lang="en-GB" dirty="0" err="1">
                <a:hlinkClick r:id="rId4"/>
              </a:rPr>
              <a:t>www.barnasattmali.is</a:t>
            </a:r>
            <a:r>
              <a:rPr lang="en-GB" dirty="0">
                <a:hlinkClick r:id="rId4"/>
              </a:rPr>
              <a:t>/</a:t>
            </a:r>
            <a:r>
              <a:rPr lang="en-GB" dirty="0" err="1">
                <a:hlinkClick r:id="rId4"/>
              </a:rPr>
              <a:t>en</a:t>
            </a:r>
            <a:endParaRPr lang="en-IS" dirty="0"/>
          </a:p>
        </p:txBody>
      </p:sp>
    </p:spTree>
    <p:extLst>
      <p:ext uri="{BB962C8B-B14F-4D97-AF65-F5344CB8AC3E}">
        <p14:creationId xmlns:p14="http://schemas.microsoft.com/office/powerpoint/2010/main" val="198683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B6B9-5BB3-9548-AE3F-7626F4C64CEA}"/>
              </a:ext>
            </a:extLst>
          </p:cNvPr>
          <p:cNvSpPr>
            <a:spLocks noGrp="1"/>
          </p:cNvSpPr>
          <p:nvPr>
            <p:ph type="title"/>
          </p:nvPr>
        </p:nvSpPr>
        <p:spPr/>
        <p:txBody>
          <a:bodyPr/>
          <a:lstStyle/>
          <a:p>
            <a:r>
              <a:rPr lang="en-IS" dirty="0"/>
              <a:t>History of human rights in Iceland</a:t>
            </a:r>
          </a:p>
        </p:txBody>
      </p:sp>
      <p:sp>
        <p:nvSpPr>
          <p:cNvPr id="3" name="Content Placeholder 2">
            <a:extLst>
              <a:ext uri="{FF2B5EF4-FFF2-40B4-BE49-F238E27FC236}">
                <a16:creationId xmlns:a16="http://schemas.microsoft.com/office/drawing/2014/main" id="{06F22B68-7EB7-6B41-8127-681A38473B1C}"/>
              </a:ext>
            </a:extLst>
          </p:cNvPr>
          <p:cNvSpPr>
            <a:spLocks noGrp="1"/>
          </p:cNvSpPr>
          <p:nvPr>
            <p:ph idx="1"/>
          </p:nvPr>
        </p:nvSpPr>
        <p:spPr/>
        <p:txBody>
          <a:bodyPr/>
          <a:lstStyle/>
          <a:p>
            <a:r>
              <a:rPr lang="en-IS" dirty="0"/>
              <a:t>Slavery was widespread when the first settlers arrived but mostly disappeared after 1117. It was not banned by law until 1888</a:t>
            </a:r>
          </a:p>
          <a:p>
            <a:r>
              <a:rPr lang="en-IS" dirty="0"/>
              <a:t>Discussions about human rights became common in the 19th century, when some countries put forth constitutions which included fundamental human rights</a:t>
            </a:r>
          </a:p>
          <a:p>
            <a:r>
              <a:rPr lang="en-IS" dirty="0"/>
              <a:t>Iceland’s constitution was established in 1944 and includes many laws that put forth and protect people’s human rights </a:t>
            </a:r>
          </a:p>
          <a:p>
            <a:r>
              <a:rPr lang="en-IS" dirty="0"/>
              <a:t>Just as in many other countries, the rights of groups like women, LGBTQ+, the elderly and disabled, immigrants and refugees ha</a:t>
            </a:r>
            <a:r>
              <a:rPr lang="en-GB" dirty="0" err="1"/>
              <a:t>ve</a:t>
            </a:r>
            <a:r>
              <a:rPr lang="en-IS" dirty="0"/>
              <a:t> formed and taken changes since the 20th century, although they have not reached adequate levels in many aspects </a:t>
            </a:r>
          </a:p>
          <a:p>
            <a:endParaRPr lang="en-IS" dirty="0"/>
          </a:p>
          <a:p>
            <a:endParaRPr lang="en-IS" dirty="0"/>
          </a:p>
        </p:txBody>
      </p:sp>
    </p:spTree>
    <p:extLst>
      <p:ext uri="{BB962C8B-B14F-4D97-AF65-F5344CB8AC3E}">
        <p14:creationId xmlns:p14="http://schemas.microsoft.com/office/powerpoint/2010/main" val="380289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9AD9-0C72-2CA6-D938-0D08FA3ED11E}"/>
              </a:ext>
            </a:extLst>
          </p:cNvPr>
          <p:cNvSpPr>
            <a:spLocks noGrp="1"/>
          </p:cNvSpPr>
          <p:nvPr>
            <p:ph type="title"/>
          </p:nvPr>
        </p:nvSpPr>
        <p:spPr>
          <a:xfrm>
            <a:off x="646112" y="452718"/>
            <a:ext cx="5629222" cy="1400530"/>
          </a:xfrm>
        </p:spPr>
        <p:txBody>
          <a:bodyPr>
            <a:normAutofit/>
          </a:bodyPr>
          <a:lstStyle/>
          <a:p>
            <a:pPr>
              <a:lnSpc>
                <a:spcPct val="90000"/>
              </a:lnSpc>
            </a:pPr>
            <a:r>
              <a:rPr lang="en-US" sz="2900">
                <a:cs typeface="Calibri Light"/>
              </a:rPr>
              <a:t>What international laws and policies on human rights apply in Iceland?</a:t>
            </a:r>
          </a:p>
        </p:txBody>
      </p:sp>
      <p:sp>
        <p:nvSpPr>
          <p:cNvPr id="73" name="Freeform: Shape 72">
            <a:extLst>
              <a:ext uri="{FF2B5EF4-FFF2-40B4-BE49-F238E27FC236}">
                <a16:creationId xmlns:a16="http://schemas.microsoft.com/office/drawing/2014/main" id="{B52D69C2-6C47-427C-AE60-582FE30B2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75" name="Freeform 7">
            <a:extLst>
              <a:ext uri="{FF2B5EF4-FFF2-40B4-BE49-F238E27FC236}">
                <a16:creationId xmlns:a16="http://schemas.microsoft.com/office/drawing/2014/main" id="{E849FE61-12C4-4A06-A722-B545DE0C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2050" name="Picture 2" descr="Council of Europe: Latest News - European Parents' Association">
            <a:extLst>
              <a:ext uri="{FF2B5EF4-FFF2-40B4-BE49-F238E27FC236}">
                <a16:creationId xmlns:a16="http://schemas.microsoft.com/office/drawing/2014/main" id="{5B92F2BB-AEC1-0442-AF72-4D6BCDE170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22515" y="843640"/>
            <a:ext cx="3356532" cy="2683330"/>
          </a:xfrm>
          <a:prstGeom prst="rect">
            <a:avLst/>
          </a:prstGeom>
          <a:noFill/>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7FB12D8C-572F-4417-9FE1-D691A132F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12DD0AE-70B2-03A3-5CC2-5541BB08CDF8}"/>
              </a:ext>
            </a:extLst>
          </p:cNvPr>
          <p:cNvSpPr>
            <a:spLocks noGrp="1"/>
          </p:cNvSpPr>
          <p:nvPr>
            <p:ph idx="1"/>
          </p:nvPr>
        </p:nvSpPr>
        <p:spPr>
          <a:xfrm>
            <a:off x="646112" y="2052918"/>
            <a:ext cx="5628635" cy="4195481"/>
          </a:xfrm>
        </p:spPr>
        <p:txBody>
          <a:bodyPr>
            <a:normAutofit/>
          </a:bodyPr>
          <a:lstStyle/>
          <a:p>
            <a:pPr>
              <a:lnSpc>
                <a:spcPct val="90000"/>
              </a:lnSpc>
            </a:pPr>
            <a:r>
              <a:rPr lang="en-US" dirty="0"/>
              <a:t>Iceland is a treaty member to the Council of Europe and a member of the UN, with the most comprehensive laws and policies on human rights coming from there</a:t>
            </a:r>
          </a:p>
          <a:p>
            <a:pPr>
              <a:lnSpc>
                <a:spcPct val="90000"/>
              </a:lnSpc>
            </a:pPr>
            <a:r>
              <a:rPr lang="en-US" dirty="0"/>
              <a:t>The Convention on Human Rights of the Council of Europe applies as local law in Iceland and the council has the power to intervene if the state does not abide by them</a:t>
            </a:r>
          </a:p>
          <a:p>
            <a:pPr>
              <a:lnSpc>
                <a:spcPct val="90000"/>
              </a:lnSpc>
            </a:pPr>
            <a:r>
              <a:rPr lang="en-US" dirty="0"/>
              <a:t>Iceland agrees to and has put in place numerous policies and agreements of the UN, the primary one being the Universal Declaration of Human Rights </a:t>
            </a:r>
          </a:p>
        </p:txBody>
      </p:sp>
      <p:pic>
        <p:nvPicPr>
          <p:cNvPr id="2052" name="Picture 4">
            <a:extLst>
              <a:ext uri="{FF2B5EF4-FFF2-40B4-BE49-F238E27FC236}">
                <a16:creationId xmlns:a16="http://schemas.microsoft.com/office/drawing/2014/main" id="{63AAFF89-D093-0541-B0FB-8B80E82E7D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38343" y="3567790"/>
            <a:ext cx="3209016" cy="272142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25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CA4B20-3286-328A-DF99-C68BF287F31E}"/>
              </a:ext>
            </a:extLst>
          </p:cNvPr>
          <p:cNvSpPr>
            <a:spLocks noGrp="1"/>
          </p:cNvSpPr>
          <p:nvPr>
            <p:ph type="title"/>
          </p:nvPr>
        </p:nvSpPr>
        <p:spPr>
          <a:xfrm>
            <a:off x="648930" y="629266"/>
            <a:ext cx="5616217" cy="1622321"/>
          </a:xfrm>
        </p:spPr>
        <p:txBody>
          <a:bodyPr>
            <a:normAutofit/>
          </a:bodyPr>
          <a:lstStyle/>
          <a:p>
            <a:r>
              <a:rPr lang="en-US">
                <a:solidFill>
                  <a:srgbClr val="EBEBEB"/>
                </a:solidFill>
              </a:rPr>
              <a:t>LGBTQ+ rights</a:t>
            </a:r>
          </a:p>
        </p:txBody>
      </p:sp>
      <p:sp>
        <p:nvSpPr>
          <p:cNvPr id="139"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41" name="Freeform: Shape 140">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1026" name="Picture 2" descr="Skólavörðustígur uppfærði opnumynd sína. - Skólavörðustígur">
            <a:extLst>
              <a:ext uri="{FF2B5EF4-FFF2-40B4-BE49-F238E27FC236}">
                <a16:creationId xmlns:a16="http://schemas.microsoft.com/office/drawing/2014/main" id="{5C1E949F-1EC8-2F43-A3AE-A3C66CDB58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4011" y="1654983"/>
            <a:ext cx="4736809" cy="3548034"/>
          </a:xfrm>
          <a:prstGeom prst="rect">
            <a:avLst/>
          </a:prstGeom>
          <a:noFill/>
          <a:effectLst>
            <a:softEdge rad="41870"/>
          </a:effectLst>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52D49A9-1C3D-E72C-870B-8EFD345F74ED}"/>
              </a:ext>
            </a:extLst>
          </p:cNvPr>
          <p:cNvSpPr>
            <a:spLocks noGrp="1"/>
          </p:cNvSpPr>
          <p:nvPr>
            <p:ph idx="1"/>
          </p:nvPr>
        </p:nvSpPr>
        <p:spPr>
          <a:xfrm>
            <a:off x="648930" y="1614488"/>
            <a:ext cx="6013693" cy="5158452"/>
          </a:xfrm>
        </p:spPr>
        <p:txBody>
          <a:bodyPr>
            <a:normAutofit lnSpcReduction="10000"/>
          </a:bodyPr>
          <a:lstStyle/>
          <a:p>
            <a:pPr>
              <a:lnSpc>
                <a:spcPct val="90000"/>
              </a:lnSpc>
            </a:pPr>
            <a:r>
              <a:rPr lang="en-US" dirty="0">
                <a:solidFill>
                  <a:srgbClr val="FFFFFF"/>
                </a:solidFill>
              </a:rPr>
              <a:t>A law that prohibited homosexuality and same-sex relationships was repealed in 1940, but members of the LGBTQ+ community were still treated unjustly by society for many decades after</a:t>
            </a:r>
          </a:p>
          <a:p>
            <a:pPr>
              <a:lnSpc>
                <a:spcPct val="90000"/>
              </a:lnSpc>
            </a:pPr>
            <a:r>
              <a:rPr lang="en-US" dirty="0">
                <a:solidFill>
                  <a:srgbClr val="FFFFFF"/>
                </a:solidFill>
              </a:rPr>
              <a:t>In 1996, registered partnerships between same-sex couples were made legal. The same year, sexual orientation was added to the non-discrimination laws</a:t>
            </a:r>
          </a:p>
          <a:p>
            <a:pPr>
              <a:lnSpc>
                <a:spcPct val="90000"/>
              </a:lnSpc>
            </a:pPr>
            <a:r>
              <a:rPr lang="en-US" dirty="0">
                <a:solidFill>
                  <a:srgbClr val="FFFFFF"/>
                </a:solidFill>
              </a:rPr>
              <a:t>In 2006, same-sex couples became eligible for insemination treatment and adoption of children</a:t>
            </a:r>
          </a:p>
          <a:p>
            <a:pPr>
              <a:lnSpc>
                <a:spcPct val="90000"/>
              </a:lnSpc>
            </a:pPr>
            <a:r>
              <a:rPr lang="en-US" dirty="0" err="1">
                <a:solidFill>
                  <a:srgbClr val="FFFFFF"/>
                </a:solidFill>
              </a:rPr>
              <a:t>Jóhanna</a:t>
            </a:r>
            <a:r>
              <a:rPr lang="en-US" dirty="0">
                <a:solidFill>
                  <a:srgbClr val="FFFFFF"/>
                </a:solidFill>
              </a:rPr>
              <a:t> </a:t>
            </a:r>
            <a:r>
              <a:rPr lang="en-US" dirty="0" err="1">
                <a:solidFill>
                  <a:srgbClr val="FFFFFF"/>
                </a:solidFill>
              </a:rPr>
              <a:t>Sigurðardóttir</a:t>
            </a:r>
            <a:r>
              <a:rPr lang="en-US" dirty="0">
                <a:solidFill>
                  <a:srgbClr val="FFFFFF"/>
                </a:solidFill>
              </a:rPr>
              <a:t> became one of the world’s first openly gay prime-ministers in 2009</a:t>
            </a:r>
          </a:p>
          <a:p>
            <a:pPr>
              <a:lnSpc>
                <a:spcPct val="90000"/>
              </a:lnSpc>
            </a:pPr>
            <a:r>
              <a:rPr lang="en-US" dirty="0">
                <a:solidFill>
                  <a:srgbClr val="FFFFFF"/>
                </a:solidFill>
              </a:rPr>
              <a:t>A legislation allowing same-sex couples to marry was passed by </a:t>
            </a:r>
            <a:r>
              <a:rPr lang="en-US" dirty="0" err="1">
                <a:solidFill>
                  <a:srgbClr val="FFFFFF"/>
                </a:solidFill>
              </a:rPr>
              <a:t>Alþingi</a:t>
            </a:r>
            <a:r>
              <a:rPr lang="en-US" dirty="0">
                <a:solidFill>
                  <a:srgbClr val="FFFFFF"/>
                </a:solidFill>
              </a:rPr>
              <a:t> on 27 June 2010 and took effect the same day</a:t>
            </a:r>
          </a:p>
          <a:p>
            <a:pPr>
              <a:lnSpc>
                <a:spcPct val="90000"/>
              </a:lnSpc>
            </a:pPr>
            <a:endParaRPr lang="en-US" dirty="0">
              <a:solidFill>
                <a:srgbClr val="FFFFFF"/>
              </a:solidFill>
            </a:endParaRPr>
          </a:p>
          <a:p>
            <a:pPr>
              <a:lnSpc>
                <a:spcPct val="90000"/>
              </a:lnSpc>
            </a:pPr>
            <a:endParaRPr lang="en-US" dirty="0">
              <a:solidFill>
                <a:srgbClr val="FFFFFF"/>
              </a:solidFill>
            </a:endParaRPr>
          </a:p>
          <a:p>
            <a:pPr>
              <a:lnSpc>
                <a:spcPct val="90000"/>
              </a:lnSpc>
            </a:pPr>
            <a:endParaRPr lang="en-US" dirty="0">
              <a:solidFill>
                <a:srgbClr val="FFFFFF"/>
              </a:solidFill>
            </a:endParaRPr>
          </a:p>
        </p:txBody>
      </p:sp>
    </p:spTree>
    <p:extLst>
      <p:ext uri="{BB962C8B-B14F-4D97-AF65-F5344CB8AC3E}">
        <p14:creationId xmlns:p14="http://schemas.microsoft.com/office/powerpoint/2010/main" val="53125101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7D466-19EA-7B49-A7C9-FECE4038695C}"/>
              </a:ext>
            </a:extLst>
          </p:cNvPr>
          <p:cNvSpPr>
            <a:spLocks noGrp="1"/>
          </p:cNvSpPr>
          <p:nvPr>
            <p:ph idx="1"/>
          </p:nvPr>
        </p:nvSpPr>
        <p:spPr>
          <a:xfrm>
            <a:off x="1401356" y="1223578"/>
            <a:ext cx="8946541" cy="4876520"/>
          </a:xfrm>
        </p:spPr>
        <p:txBody>
          <a:bodyPr>
            <a:normAutofit fontScale="92500"/>
          </a:bodyPr>
          <a:lstStyle/>
          <a:p>
            <a:r>
              <a:rPr lang="en-US" dirty="0"/>
              <a:t>On 27 June 2012, gender reassignment surgery was allowed, but people had to complete a long and extensive medical examination.</a:t>
            </a:r>
          </a:p>
          <a:p>
            <a:r>
              <a:rPr lang="en-US" dirty="0"/>
              <a:t>The Church of Iceland allowed marriage between same-sex couples in 2015.</a:t>
            </a:r>
            <a:endParaRPr lang="en-IS" dirty="0"/>
          </a:p>
          <a:p>
            <a:r>
              <a:rPr lang="en-IS" dirty="0"/>
              <a:t>On 1 September 2018, a law banning employment discrimination based on sexual orientation and identity was passed</a:t>
            </a:r>
          </a:p>
          <a:p>
            <a:r>
              <a:rPr lang="en-IS" dirty="0"/>
              <a:t>As of 1 January 2022, gay and bisexual men can legally donate blood. </a:t>
            </a:r>
          </a:p>
          <a:p>
            <a:r>
              <a:rPr lang="en-IS" dirty="0"/>
              <a:t>Polls in Iceland show that the majority of the population supports the rights of LGBTQ+ members to, for example, adopt</a:t>
            </a:r>
          </a:p>
          <a:p>
            <a:r>
              <a:rPr lang="en-IS" dirty="0"/>
              <a:t>The LGBT social network ranks Iceland as one of the highest on the Gay happiness index (GHI)</a:t>
            </a:r>
          </a:p>
          <a:p>
            <a:r>
              <a:rPr lang="en-IS" dirty="0"/>
              <a:t>D</a:t>
            </a:r>
            <a:r>
              <a:rPr lang="en-GB" dirty="0" err="1"/>
              <a:t>i</a:t>
            </a:r>
            <a:r>
              <a:rPr lang="en-IS" dirty="0"/>
              <a:t>scrimination is, however, never far away in society and violence, harassment and hate-speech are not uncommon</a:t>
            </a:r>
          </a:p>
          <a:p>
            <a:endParaRPr lang="en-IS" dirty="0"/>
          </a:p>
          <a:p>
            <a:endParaRPr lang="en-IS" dirty="0"/>
          </a:p>
          <a:p>
            <a:endParaRPr lang="en-IS" dirty="0"/>
          </a:p>
          <a:p>
            <a:endParaRPr lang="en-IS" dirty="0"/>
          </a:p>
        </p:txBody>
      </p:sp>
    </p:spTree>
    <p:extLst>
      <p:ext uri="{BB962C8B-B14F-4D97-AF65-F5344CB8AC3E}">
        <p14:creationId xmlns:p14="http://schemas.microsoft.com/office/powerpoint/2010/main" val="403351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233A4A-581B-78D2-855F-D5DBFC76D6AC}"/>
              </a:ext>
            </a:extLst>
          </p:cNvPr>
          <p:cNvSpPr>
            <a:spLocks noGrp="1"/>
          </p:cNvSpPr>
          <p:nvPr>
            <p:ph type="title"/>
          </p:nvPr>
        </p:nvSpPr>
        <p:spPr>
          <a:xfrm>
            <a:off x="648930" y="629266"/>
            <a:ext cx="5616217" cy="1622321"/>
          </a:xfrm>
        </p:spPr>
        <p:txBody>
          <a:bodyPr>
            <a:normAutofit/>
          </a:bodyPr>
          <a:lstStyle/>
          <a:p>
            <a:r>
              <a:rPr lang="en-US">
                <a:solidFill>
                  <a:srgbClr val="EBEBEB"/>
                </a:solidFill>
              </a:rPr>
              <a:t>Gender equality and women’s rights </a:t>
            </a:r>
          </a:p>
        </p:txBody>
      </p:sp>
      <p:sp>
        <p:nvSpPr>
          <p:cNvPr id="73"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75" name="Freeform: Shape 7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3074" name="Picture 2" descr="Iceland: A nice land for gender equality - The Boston Globe">
            <a:extLst>
              <a:ext uri="{FF2B5EF4-FFF2-40B4-BE49-F238E27FC236}">
                <a16:creationId xmlns:a16="http://schemas.microsoft.com/office/drawing/2014/main" id="{751C0BAD-C0B2-6A4B-8CF2-C145CF107C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63742" y="1814565"/>
            <a:ext cx="3980139" cy="3228867"/>
          </a:xfrm>
          <a:prstGeom prst="rect">
            <a:avLst/>
          </a:prstGeom>
          <a:noFill/>
          <a:effectLst>
            <a:outerShdw blurRad="50800" dist="50800" sx="103000" sy="103000" algn="ctr" rotWithShape="0">
              <a:srgbClr val="000000">
                <a:alpha val="0"/>
              </a:srgbClr>
            </a:outerShdw>
            <a:reflection blurRad="49311" stA="0" endPos="51254" dist="50800" dir="5400000" sy="-100000" algn="bl" rotWithShape="0"/>
            <a:softEdge rad="0"/>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4BB0B60-47A5-972D-CAFA-36EF72447D03}"/>
              </a:ext>
            </a:extLst>
          </p:cNvPr>
          <p:cNvSpPr>
            <a:spLocks noGrp="1"/>
          </p:cNvSpPr>
          <p:nvPr>
            <p:ph idx="1"/>
          </p:nvPr>
        </p:nvSpPr>
        <p:spPr>
          <a:xfrm>
            <a:off x="648931" y="2438400"/>
            <a:ext cx="5616216" cy="3785419"/>
          </a:xfrm>
        </p:spPr>
        <p:txBody>
          <a:bodyPr>
            <a:normAutofit/>
          </a:bodyPr>
          <a:lstStyle/>
          <a:p>
            <a:pPr>
              <a:lnSpc>
                <a:spcPct val="90000"/>
              </a:lnSpc>
            </a:pPr>
            <a:r>
              <a:rPr lang="en-US" sz="1700">
                <a:solidFill>
                  <a:srgbClr val="FFFFFF"/>
                </a:solidFill>
              </a:rPr>
              <a:t>Despite Iceland being consistently ranked as one of the best places for women’s rights, gender equality has not yet been fully reached</a:t>
            </a:r>
          </a:p>
          <a:p>
            <a:pPr>
              <a:lnSpc>
                <a:spcPct val="90000"/>
              </a:lnSpc>
            </a:pPr>
            <a:r>
              <a:rPr lang="en-US" sz="1700">
                <a:solidFill>
                  <a:srgbClr val="FFFFFF"/>
                </a:solidFill>
              </a:rPr>
              <a:t>For centuries, women did not have many rights but were legally in charge of the home and finances</a:t>
            </a:r>
          </a:p>
          <a:p>
            <a:pPr>
              <a:lnSpc>
                <a:spcPct val="90000"/>
              </a:lnSpc>
            </a:pPr>
            <a:r>
              <a:rPr lang="en-US" sz="1700">
                <a:solidFill>
                  <a:srgbClr val="FFFFFF"/>
                </a:solidFill>
              </a:rPr>
              <a:t>In 1915, women were given the right to vote</a:t>
            </a:r>
          </a:p>
          <a:p>
            <a:pPr>
              <a:lnSpc>
                <a:spcPct val="90000"/>
              </a:lnSpc>
            </a:pPr>
            <a:r>
              <a:rPr lang="en-US" sz="1700">
                <a:solidFill>
                  <a:srgbClr val="FFFFFF"/>
                </a:solidFill>
              </a:rPr>
              <a:t>Around the mid 20</a:t>
            </a:r>
            <a:r>
              <a:rPr lang="en-US" sz="1700" baseline="30000">
                <a:solidFill>
                  <a:srgbClr val="FFFFFF"/>
                </a:solidFill>
              </a:rPr>
              <a:t>th</a:t>
            </a:r>
            <a:r>
              <a:rPr lang="en-US" sz="1700">
                <a:solidFill>
                  <a:srgbClr val="FFFFFF"/>
                </a:solidFill>
              </a:rPr>
              <a:t> century, women started receiving higher levels of education and now make up the majority of university graduates</a:t>
            </a:r>
          </a:p>
          <a:p>
            <a:pPr>
              <a:lnSpc>
                <a:spcPct val="90000"/>
              </a:lnSpc>
            </a:pPr>
            <a:r>
              <a:rPr lang="en-US" sz="1700">
                <a:solidFill>
                  <a:srgbClr val="FFFFFF"/>
                </a:solidFill>
              </a:rPr>
              <a:t>Around that time, women also started making up more of the work market and now </a:t>
            </a:r>
          </a:p>
          <a:p>
            <a:pPr>
              <a:lnSpc>
                <a:spcPct val="90000"/>
              </a:lnSpc>
            </a:pPr>
            <a:endParaRPr lang="en-US" sz="1700">
              <a:solidFill>
                <a:srgbClr val="FFFFFF"/>
              </a:solidFill>
            </a:endParaRPr>
          </a:p>
          <a:p>
            <a:pPr>
              <a:lnSpc>
                <a:spcPct val="90000"/>
              </a:lnSpc>
            </a:pPr>
            <a:endParaRPr lang="en-US" sz="1700">
              <a:solidFill>
                <a:srgbClr val="FFFFFF"/>
              </a:solidFill>
            </a:endParaRPr>
          </a:p>
        </p:txBody>
      </p:sp>
    </p:spTree>
    <p:extLst>
      <p:ext uri="{BB962C8B-B14F-4D97-AF65-F5344CB8AC3E}">
        <p14:creationId xmlns:p14="http://schemas.microsoft.com/office/powerpoint/2010/main" val="295145835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1321B5-0DE1-C743-B9AF-ACD9558D2C42}"/>
              </a:ext>
            </a:extLst>
          </p:cNvPr>
          <p:cNvSpPr>
            <a:spLocks noGrp="1"/>
          </p:cNvSpPr>
          <p:nvPr>
            <p:ph idx="1"/>
          </p:nvPr>
        </p:nvSpPr>
        <p:spPr>
          <a:xfrm>
            <a:off x="1071415" y="1159783"/>
            <a:ext cx="8946541" cy="4195481"/>
          </a:xfrm>
        </p:spPr>
        <p:txBody>
          <a:bodyPr>
            <a:normAutofit lnSpcReduction="10000"/>
          </a:bodyPr>
          <a:lstStyle/>
          <a:p>
            <a:r>
              <a:rPr lang="en-US" dirty="0"/>
              <a:t>Iceland elected its first female president, </a:t>
            </a:r>
            <a:r>
              <a:rPr lang="en-US" dirty="0" err="1"/>
              <a:t>Vigdís</a:t>
            </a:r>
            <a:r>
              <a:rPr lang="en-US" dirty="0"/>
              <a:t> </a:t>
            </a:r>
            <a:r>
              <a:rPr lang="en-US" dirty="0" err="1"/>
              <a:t>Finnbogadóttir</a:t>
            </a:r>
            <a:r>
              <a:rPr lang="en-US" dirty="0"/>
              <a:t>, in 1980</a:t>
            </a:r>
          </a:p>
          <a:p>
            <a:r>
              <a:rPr lang="en-US" dirty="0" err="1"/>
              <a:t>Jóhanna</a:t>
            </a:r>
            <a:r>
              <a:rPr lang="en-US" dirty="0"/>
              <a:t> </a:t>
            </a:r>
            <a:r>
              <a:rPr lang="en-US" dirty="0" err="1"/>
              <a:t>Sigurðardóttir</a:t>
            </a:r>
            <a:r>
              <a:rPr lang="en-US" dirty="0"/>
              <a:t> became Iceland’s first female prime minister in 2009</a:t>
            </a:r>
          </a:p>
          <a:p>
            <a:r>
              <a:rPr lang="en-US" dirty="0"/>
              <a:t>The #</a:t>
            </a:r>
            <a:r>
              <a:rPr lang="en-US" dirty="0" err="1"/>
              <a:t>metoo</a:t>
            </a:r>
            <a:r>
              <a:rPr lang="en-US" dirty="0"/>
              <a:t> movement has been very widespread in Iceland and has brought to light countless stories of violence and abuse</a:t>
            </a:r>
          </a:p>
          <a:p>
            <a:r>
              <a:rPr lang="en-US" dirty="0"/>
              <a:t>Sexual harassment, violence and domestic abuse are still very prominent, with a 2018 study showing one in four women has been raped or sexually assaulted</a:t>
            </a:r>
          </a:p>
          <a:p>
            <a:r>
              <a:rPr lang="en-US" dirty="0"/>
              <a:t>Gender equality has also not yet been reached, with there being a substantial pay gap between men and women working the same jobs, and men often receiving preferential treatment in regards to employment</a:t>
            </a:r>
          </a:p>
          <a:p>
            <a:endParaRPr lang="en-US" dirty="0"/>
          </a:p>
          <a:p>
            <a:endParaRPr lang="en-IS" dirty="0"/>
          </a:p>
        </p:txBody>
      </p:sp>
    </p:spTree>
    <p:extLst>
      <p:ext uri="{BB962C8B-B14F-4D97-AF65-F5344CB8AC3E}">
        <p14:creationId xmlns:p14="http://schemas.microsoft.com/office/powerpoint/2010/main" val="2279437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FC30-B5A8-CD43-81EA-191539CD62DA}"/>
              </a:ext>
            </a:extLst>
          </p:cNvPr>
          <p:cNvSpPr>
            <a:spLocks noGrp="1"/>
          </p:cNvSpPr>
          <p:nvPr>
            <p:ph type="title"/>
          </p:nvPr>
        </p:nvSpPr>
        <p:spPr/>
        <p:txBody>
          <a:bodyPr/>
          <a:lstStyle/>
          <a:p>
            <a:r>
              <a:rPr lang="en-IS" dirty="0"/>
              <a:t>Laws enforcing Gender equality </a:t>
            </a:r>
          </a:p>
        </p:txBody>
      </p:sp>
      <p:sp>
        <p:nvSpPr>
          <p:cNvPr id="3" name="Content Placeholder 2">
            <a:extLst>
              <a:ext uri="{FF2B5EF4-FFF2-40B4-BE49-F238E27FC236}">
                <a16:creationId xmlns:a16="http://schemas.microsoft.com/office/drawing/2014/main" id="{262EBCF8-BF53-6F43-B9FD-95A73CC8FEE4}"/>
              </a:ext>
            </a:extLst>
          </p:cNvPr>
          <p:cNvSpPr>
            <a:spLocks noGrp="1"/>
          </p:cNvSpPr>
          <p:nvPr>
            <p:ph idx="1"/>
          </p:nvPr>
        </p:nvSpPr>
        <p:spPr>
          <a:xfrm>
            <a:off x="1104293" y="1509993"/>
            <a:ext cx="9997095" cy="4895289"/>
          </a:xfrm>
        </p:spPr>
        <p:txBody>
          <a:bodyPr/>
          <a:lstStyle/>
          <a:p>
            <a:r>
              <a:rPr lang="en-IS" dirty="0"/>
              <a:t>There are many rules and policies in place that aim at providing equal possibilites for people to use their own will and strength however they desire, regardless of gender</a:t>
            </a:r>
          </a:p>
          <a:p>
            <a:r>
              <a:rPr lang="en-IS" dirty="0"/>
              <a:t>These aims and policies include:</a:t>
            </a:r>
          </a:p>
          <a:p>
            <a:pPr lvl="3"/>
            <a:r>
              <a:rPr lang="en-IS" sz="1800" dirty="0"/>
              <a:t>Working to achieve equal influence from men and women in society</a:t>
            </a:r>
          </a:p>
          <a:p>
            <a:pPr lvl="3"/>
            <a:r>
              <a:rPr lang="en-IS" sz="1800" dirty="0"/>
              <a:t>Improving women’s position in society and increasing their possibilities</a:t>
            </a:r>
          </a:p>
          <a:p>
            <a:pPr lvl="3"/>
            <a:r>
              <a:rPr lang="en-IS" sz="1800" dirty="0"/>
              <a:t>Working against pay gaps and other discrimination in regards to gender </a:t>
            </a:r>
          </a:p>
          <a:p>
            <a:pPr lvl="3"/>
            <a:r>
              <a:rPr lang="en-IS" sz="1800" dirty="0"/>
              <a:t>Increasing information, education and research on equality</a:t>
            </a:r>
          </a:p>
          <a:p>
            <a:pPr lvl="3"/>
            <a:r>
              <a:rPr lang="en-IS" sz="1800" dirty="0"/>
              <a:t>Working against gender based violence</a:t>
            </a:r>
          </a:p>
          <a:p>
            <a:pPr lvl="3"/>
            <a:r>
              <a:rPr lang="en-IS" sz="1800" dirty="0"/>
              <a:t>Working to eliminate negative standards on the roles of men and women in society and on the work market</a:t>
            </a:r>
          </a:p>
          <a:p>
            <a:pPr lvl="3"/>
            <a:r>
              <a:rPr lang="en-IS" sz="1800" dirty="0"/>
              <a:t>Protecting the rights people of unspecific genders especially</a:t>
            </a:r>
          </a:p>
          <a:p>
            <a:pPr lvl="3"/>
            <a:endParaRPr lang="en-IS" sz="1800" dirty="0"/>
          </a:p>
        </p:txBody>
      </p:sp>
    </p:spTree>
    <p:extLst>
      <p:ext uri="{BB962C8B-B14F-4D97-AF65-F5344CB8AC3E}">
        <p14:creationId xmlns:p14="http://schemas.microsoft.com/office/powerpoint/2010/main" val="419161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9FF80-A43C-D633-80E6-2FD1B60DEA23}"/>
              </a:ext>
            </a:extLst>
          </p:cNvPr>
          <p:cNvSpPr>
            <a:spLocks noGrp="1"/>
          </p:cNvSpPr>
          <p:nvPr>
            <p:ph type="title"/>
          </p:nvPr>
        </p:nvSpPr>
        <p:spPr>
          <a:xfrm>
            <a:off x="648930" y="629267"/>
            <a:ext cx="6188190" cy="1234976"/>
          </a:xfrm>
        </p:spPr>
        <p:txBody>
          <a:bodyPr>
            <a:normAutofit fontScale="90000"/>
          </a:bodyPr>
          <a:lstStyle/>
          <a:p>
            <a:r>
              <a:rPr lang="en-US" sz="3900" dirty="0">
                <a:solidFill>
                  <a:srgbClr val="EBEBEB"/>
                </a:solidFill>
              </a:rPr>
              <a:t>Treatment of immigrants and refugees</a:t>
            </a:r>
          </a:p>
        </p:txBody>
      </p:sp>
      <p:sp>
        <p:nvSpPr>
          <p:cNvPr id="3" name="Content Placeholder 2">
            <a:extLst>
              <a:ext uri="{FF2B5EF4-FFF2-40B4-BE49-F238E27FC236}">
                <a16:creationId xmlns:a16="http://schemas.microsoft.com/office/drawing/2014/main" id="{260C622D-1CB0-C73C-3F08-C69BB42A2136}"/>
              </a:ext>
            </a:extLst>
          </p:cNvPr>
          <p:cNvSpPr>
            <a:spLocks noGrp="1"/>
          </p:cNvSpPr>
          <p:nvPr>
            <p:ph idx="1"/>
          </p:nvPr>
        </p:nvSpPr>
        <p:spPr>
          <a:xfrm>
            <a:off x="648930" y="2002465"/>
            <a:ext cx="6366624" cy="4717312"/>
          </a:xfrm>
        </p:spPr>
        <p:txBody>
          <a:bodyPr>
            <a:normAutofit fontScale="92500" lnSpcReduction="20000"/>
          </a:bodyPr>
          <a:lstStyle/>
          <a:p>
            <a:pPr>
              <a:lnSpc>
                <a:spcPct val="90000"/>
              </a:lnSpc>
            </a:pPr>
            <a:r>
              <a:rPr lang="en-GB" sz="1900" dirty="0">
                <a:solidFill>
                  <a:srgbClr val="FFFFFF"/>
                </a:solidFill>
              </a:rPr>
              <a:t>The number of immigrants in Iceland increases every year</a:t>
            </a:r>
          </a:p>
          <a:p>
            <a:pPr>
              <a:lnSpc>
                <a:spcPct val="90000"/>
              </a:lnSpc>
            </a:pPr>
            <a:r>
              <a:rPr lang="en-GB" sz="1900" dirty="0">
                <a:solidFill>
                  <a:srgbClr val="FFFFFF"/>
                </a:solidFill>
              </a:rPr>
              <a:t>The reasons for asylum seeking are numerous. Some seek asylum due to food shortages, others due to poor economic situations and others due to armed conflict. </a:t>
            </a:r>
          </a:p>
          <a:p>
            <a:pPr>
              <a:lnSpc>
                <a:spcPct val="90000"/>
              </a:lnSpc>
            </a:pPr>
            <a:r>
              <a:rPr lang="en-GB" sz="1900" dirty="0">
                <a:solidFill>
                  <a:srgbClr val="FFFFFF"/>
                </a:solidFill>
              </a:rPr>
              <a:t>Iceland recognizes that applying for asylum and getting refuge from persecution is a human right under the Universal Declaration of Human Rights, Article 14(1)</a:t>
            </a:r>
          </a:p>
          <a:p>
            <a:pPr>
              <a:lnSpc>
                <a:spcPct val="90000"/>
              </a:lnSpc>
            </a:pPr>
            <a:r>
              <a:rPr lang="en-GB" sz="1900" dirty="0">
                <a:solidFill>
                  <a:srgbClr val="FFFFFF"/>
                </a:solidFill>
              </a:rPr>
              <a:t>In 2020, Iceland reported 654 registered asylum-seekers, which is a decrease compared to the two previous years, the majority coming from the Palestine territories, Iraq and Venezuela.</a:t>
            </a:r>
          </a:p>
          <a:p>
            <a:pPr>
              <a:lnSpc>
                <a:spcPct val="90000"/>
              </a:lnSpc>
            </a:pPr>
            <a:r>
              <a:rPr lang="en-GB" sz="1900" dirty="0">
                <a:solidFill>
                  <a:srgbClr val="FFFFFF"/>
                </a:solidFill>
              </a:rPr>
              <a:t>In 2022, over 600 refugees have come from Ukraine alone </a:t>
            </a:r>
          </a:p>
          <a:p>
            <a:pPr>
              <a:lnSpc>
                <a:spcPct val="90000"/>
              </a:lnSpc>
            </a:pPr>
            <a:r>
              <a:rPr lang="en-GB" sz="1900" dirty="0">
                <a:solidFill>
                  <a:srgbClr val="FFFFFF"/>
                </a:solidFill>
              </a:rPr>
              <a:t>Refugees and immigrants often end up getting exploited by employers due to lack of information about their rights </a:t>
            </a:r>
          </a:p>
          <a:p>
            <a:pPr>
              <a:lnSpc>
                <a:spcPct val="90000"/>
              </a:lnSpc>
            </a:pPr>
            <a:endParaRPr lang="en-GB" sz="1400" dirty="0">
              <a:solidFill>
                <a:srgbClr val="FFFFFF"/>
              </a:solidFill>
            </a:endParaRPr>
          </a:p>
          <a:p>
            <a:pPr marL="0" indent="0">
              <a:lnSpc>
                <a:spcPct val="90000"/>
              </a:lnSpc>
              <a:buNone/>
            </a:pPr>
            <a:endParaRPr lang="en-GB" sz="1400" dirty="0">
              <a:solidFill>
                <a:srgbClr val="FFFFFF"/>
              </a:solidFill>
            </a:endParaRPr>
          </a:p>
        </p:txBody>
      </p:sp>
      <p:sp>
        <p:nvSpPr>
          <p:cNvPr id="7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098" name="Picture 2" descr="Record Number of Refugees to Be Received in 2020">
            <a:extLst>
              <a:ext uri="{FF2B5EF4-FFF2-40B4-BE49-F238E27FC236}">
                <a16:creationId xmlns:a16="http://schemas.microsoft.com/office/drawing/2014/main" id="{69B6F51A-C044-9D4E-9778-1C501F7E81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045" r="9922" b="-1"/>
          <a:stretch/>
        </p:blipFill>
        <p:spPr bwMode="auto">
          <a:xfrm>
            <a:off x="7229176" y="1"/>
            <a:ext cx="4963244" cy="6857999"/>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3010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1902</Words>
  <Application>Microsoft Macintosh PowerPoint</Application>
  <PresentationFormat>Widescreen</PresentationFormat>
  <Paragraphs>112</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 3</vt:lpstr>
      <vt:lpstr>Ion</vt:lpstr>
      <vt:lpstr>Human rights in Iceland</vt:lpstr>
      <vt:lpstr>History of human rights in Iceland</vt:lpstr>
      <vt:lpstr>What international laws and policies on human rights apply in Iceland?</vt:lpstr>
      <vt:lpstr>LGBTQ+ rights</vt:lpstr>
      <vt:lpstr>PowerPoint Presentation</vt:lpstr>
      <vt:lpstr>Gender equality and women’s rights </vt:lpstr>
      <vt:lpstr>PowerPoint Presentation</vt:lpstr>
      <vt:lpstr>Laws enforcing Gender equality </vt:lpstr>
      <vt:lpstr>Treatment of immigrants and refugees</vt:lpstr>
      <vt:lpstr>PowerPoint Presentation</vt:lpstr>
      <vt:lpstr>Treatment of the disabled and elderly</vt:lpstr>
      <vt:lpstr>Children’s rights </vt:lpstr>
      <vt:lpstr>Freedom of speech </vt:lpstr>
      <vt:lpstr>Freedom of press</vt:lpstr>
      <vt:lpstr>Freedom of religion </vt:lpstr>
      <vt:lpstr>State punishment</vt:lpstr>
      <vt:lpstr>Where could things improve?</vt:lpstr>
      <vt:lpstr>Useful videos and 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in iceland</dc:title>
  <dc:creator>Árni Friðrik Guðmundsson - MR</dc:creator>
  <cp:lastModifiedBy>Árni Friðrik Guðmundsson - MR</cp:lastModifiedBy>
  <cp:revision>2</cp:revision>
  <dcterms:created xsi:type="dcterms:W3CDTF">2022-04-02T13:07:45Z</dcterms:created>
  <dcterms:modified xsi:type="dcterms:W3CDTF">2023-03-29T19:31:37Z</dcterms:modified>
</cp:coreProperties>
</file>