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2F4F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44" autoAdjust="0"/>
    <p:restoredTop sz="94660"/>
  </p:normalViewPr>
  <p:slideViewPr>
    <p:cSldViewPr snapToGrid="0">
      <p:cViewPr varScale="1">
        <p:scale>
          <a:sx n="68" d="100"/>
          <a:sy n="68" d="100"/>
        </p:scale>
        <p:origin x="90"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3/19/2023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3/19/2023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3/19/2023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3/19/2023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3/19/2023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3/19/2023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3/19/2023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3/19/2023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2A54C80-263E-416B-A8E0-580EDEADCBDC}" type="datetimeFigureOut">
              <a:rPr lang="en-US" dirty="0"/>
              <a:t>3/19/2023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3/19/2023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2A54C80-263E-416B-A8E0-580EDEADCBDC}" type="datetimeFigureOut">
              <a:rPr lang="en-US" dirty="0"/>
              <a:t>3/19/2023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3/19/2023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3/19/2023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3/19/2023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3/19/2023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3/19/2023</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3/19/2023</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65" r:id="rId2"/>
    <p:sldLayoutId id="2147483651" r:id="rId3"/>
    <p:sldLayoutId id="2147483666" r:id="rId4"/>
    <p:sldLayoutId id="2147483653" r:id="rId5"/>
    <p:sldLayoutId id="2147483654" r:id="rId6"/>
    <p:sldLayoutId id="2147483655" r:id="rId7"/>
    <p:sldLayoutId id="2147483667" r:id="rId8"/>
    <p:sldLayoutId id="2147483657" r:id="rId9"/>
    <p:sldLayoutId id="2147483660" r:id="rId10"/>
    <p:sldLayoutId id="2147483661" r:id="rId11"/>
    <p:sldLayoutId id="2147483662" r:id="rId12"/>
    <p:sldLayoutId id="2147483663" r:id="rId13"/>
    <p:sldLayoutId id="2147483664" r:id="rId14"/>
    <p:sldLayoutId id="2147483668"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a:t>Universal Declaration of Human Rights</a:t>
            </a:r>
          </a:p>
        </p:txBody>
      </p:sp>
    </p:spTree>
    <p:extLst>
      <p:ext uri="{BB962C8B-B14F-4D97-AF65-F5344CB8AC3E}">
        <p14:creationId xmlns:p14="http://schemas.microsoft.com/office/powerpoint/2010/main" val="3253953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nl-NL" b="1" dirty="0"/>
              <a:t>What Are Human Rights?</a:t>
            </a:r>
          </a:p>
        </p:txBody>
      </p:sp>
      <p:sp>
        <p:nvSpPr>
          <p:cNvPr id="3" name="Content Placeholder 2"/>
          <p:cNvSpPr>
            <a:spLocks noGrp="1"/>
          </p:cNvSpPr>
          <p:nvPr>
            <p:ph idx="1"/>
          </p:nvPr>
        </p:nvSpPr>
        <p:spPr/>
        <p:txBody>
          <a:bodyPr>
            <a:normAutofit/>
          </a:bodyPr>
          <a:lstStyle/>
          <a:p>
            <a:pPr algn="just">
              <a:lnSpc>
                <a:spcPct val="150000"/>
              </a:lnSpc>
            </a:pPr>
            <a:r>
              <a:rPr lang="en-US" sz="2000" dirty="0"/>
              <a:t>Human rights are rights inherent to all human beings, regardless of race, sex, nationality, ethnicity, language, religion, or any other status. Human rights include the right to life and liberty, freedom from slavery and torture, freedom of opinion and expression, the right to work and education, and many more.  Everyone is entitled to these rights, without discrimination.</a:t>
            </a:r>
            <a:endParaRPr lang="bg-BG" sz="2000" dirty="0"/>
          </a:p>
        </p:txBody>
      </p:sp>
      <p:sp>
        <p:nvSpPr>
          <p:cNvPr id="4" name="TextBox 3"/>
          <p:cNvSpPr txBox="1"/>
          <p:nvPr/>
        </p:nvSpPr>
        <p:spPr>
          <a:xfrm>
            <a:off x="480060" y="6217920"/>
            <a:ext cx="6720840" cy="369332"/>
          </a:xfrm>
          <a:prstGeom prst="rect">
            <a:avLst/>
          </a:prstGeom>
          <a:noFill/>
        </p:spPr>
        <p:txBody>
          <a:bodyPr wrap="square" rtlCol="0">
            <a:spAutoFit/>
          </a:bodyPr>
          <a:lstStyle/>
          <a:p>
            <a:r>
              <a:rPr lang="en-US" dirty="0" smtClean="0"/>
              <a:t>Source: </a:t>
            </a:r>
            <a:r>
              <a:rPr lang="en-US" dirty="0"/>
              <a:t>https://www.un.org/</a:t>
            </a:r>
            <a:endParaRPr lang="bg-BG" dirty="0"/>
          </a:p>
        </p:txBody>
      </p:sp>
    </p:spTree>
    <p:extLst>
      <p:ext uri="{BB962C8B-B14F-4D97-AF65-F5344CB8AC3E}">
        <p14:creationId xmlns:p14="http://schemas.microsoft.com/office/powerpoint/2010/main" val="22418340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a:t>What Is the Universal Declaration of Human Rights?</a:t>
            </a:r>
            <a:endParaRPr lang="bg-BG" dirty="0"/>
          </a:p>
        </p:txBody>
      </p:sp>
      <p:sp>
        <p:nvSpPr>
          <p:cNvPr id="3" name="Content Placeholder 2"/>
          <p:cNvSpPr>
            <a:spLocks noGrp="1"/>
          </p:cNvSpPr>
          <p:nvPr>
            <p:ph sz="half" idx="1"/>
          </p:nvPr>
        </p:nvSpPr>
        <p:spPr>
          <a:xfrm>
            <a:off x="677334" y="2160589"/>
            <a:ext cx="9198186" cy="3880772"/>
          </a:xfrm>
        </p:spPr>
        <p:txBody>
          <a:bodyPr>
            <a:normAutofit fontScale="92500" lnSpcReduction="20000"/>
          </a:bodyPr>
          <a:lstStyle/>
          <a:p>
            <a:pPr>
              <a:lnSpc>
                <a:spcPct val="150000"/>
              </a:lnSpc>
            </a:pPr>
            <a:r>
              <a:rPr lang="en-US" sz="2800" dirty="0">
                <a:cs typeface="Calibri"/>
              </a:rPr>
              <a:t>The Universal Declaration of Human Rights is a document which states a list of rules and rights which every person is entitled to.</a:t>
            </a:r>
          </a:p>
          <a:p>
            <a:pPr>
              <a:lnSpc>
                <a:spcPct val="150000"/>
              </a:lnSpc>
            </a:pPr>
            <a:r>
              <a:rPr lang="en-US" sz="2800" dirty="0" smtClean="0"/>
              <a:t>The </a:t>
            </a:r>
            <a:r>
              <a:rPr lang="en-US" sz="2800" dirty="0"/>
              <a:t>Declaration was proclaimed by the United Nations General Assembly in Paris on 10 December 1948 (General Assembly resolution 217 A) as a common standard of achievements for all peoples and all nations</a:t>
            </a:r>
            <a:endParaRPr lang="en-GB" sz="2800" dirty="0"/>
          </a:p>
        </p:txBody>
      </p:sp>
      <p:sp>
        <p:nvSpPr>
          <p:cNvPr id="6" name="TextBox 5"/>
          <p:cNvSpPr txBox="1"/>
          <p:nvPr/>
        </p:nvSpPr>
        <p:spPr>
          <a:xfrm>
            <a:off x="480060" y="6217920"/>
            <a:ext cx="6720840" cy="369332"/>
          </a:xfrm>
          <a:prstGeom prst="rect">
            <a:avLst/>
          </a:prstGeom>
          <a:noFill/>
        </p:spPr>
        <p:txBody>
          <a:bodyPr wrap="square" rtlCol="0">
            <a:spAutoFit/>
          </a:bodyPr>
          <a:lstStyle/>
          <a:p>
            <a:r>
              <a:rPr lang="en-US" dirty="0" smtClean="0"/>
              <a:t>Source: </a:t>
            </a:r>
            <a:r>
              <a:rPr lang="en-US" dirty="0"/>
              <a:t>https://www.un.org/</a:t>
            </a:r>
            <a:endParaRPr lang="bg-BG" dirty="0"/>
          </a:p>
        </p:txBody>
      </p:sp>
    </p:spTree>
    <p:extLst>
      <p:ext uri="{BB962C8B-B14F-4D97-AF65-F5344CB8AC3E}">
        <p14:creationId xmlns:p14="http://schemas.microsoft.com/office/powerpoint/2010/main" val="34345204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0154" y="401324"/>
            <a:ext cx="5837766" cy="1278466"/>
          </a:xfrm>
        </p:spPr>
        <p:txBody>
          <a:bodyPr>
            <a:normAutofit/>
          </a:bodyPr>
          <a:lstStyle/>
          <a:p>
            <a:r>
              <a:rPr lang="en-US" sz="3200" dirty="0"/>
              <a:t>Women who shaped the Universal Declaration</a:t>
            </a:r>
            <a:endParaRPr lang="bg-BG" sz="3200" dirty="0"/>
          </a:p>
        </p:txBody>
      </p:sp>
      <p:sp>
        <p:nvSpPr>
          <p:cNvPr id="4" name="Text Placeholder 3"/>
          <p:cNvSpPr>
            <a:spLocks noGrp="1"/>
          </p:cNvSpPr>
          <p:nvPr>
            <p:ph type="body" sz="half" idx="2"/>
          </p:nvPr>
        </p:nvSpPr>
        <p:spPr>
          <a:xfrm>
            <a:off x="380154" y="1912529"/>
            <a:ext cx="5837766" cy="4320539"/>
          </a:xfrm>
        </p:spPr>
        <p:txBody>
          <a:bodyPr>
            <a:normAutofit fontScale="92500" lnSpcReduction="10000"/>
          </a:bodyPr>
          <a:lstStyle/>
          <a:p>
            <a:pPr algn="just">
              <a:lnSpc>
                <a:spcPct val="150000"/>
              </a:lnSpc>
            </a:pPr>
            <a:r>
              <a:rPr lang="en-US" sz="2400" b="1" dirty="0" smtClean="0">
                <a:solidFill>
                  <a:srgbClr val="002060"/>
                </a:solidFill>
              </a:rPr>
              <a:t>Eleanor Roosevelt, </a:t>
            </a:r>
            <a:r>
              <a:rPr lang="en-US" sz="2400" dirty="0"/>
              <a:t>t</a:t>
            </a:r>
            <a:r>
              <a:rPr lang="en-US" sz="2400" dirty="0" smtClean="0"/>
              <a:t>he </a:t>
            </a:r>
            <a:r>
              <a:rPr lang="en-US" sz="2400" dirty="0"/>
              <a:t>First Lady of the United </a:t>
            </a:r>
            <a:r>
              <a:rPr lang="en-US" sz="2400" dirty="0" smtClean="0"/>
              <a:t>States, </a:t>
            </a:r>
            <a:r>
              <a:rPr lang="en-US" sz="2400" dirty="0"/>
              <a:t>wife of President Franklin </a:t>
            </a:r>
            <a:r>
              <a:rPr lang="en-US" sz="2400" dirty="0" smtClean="0"/>
              <a:t>Roosevelt, </a:t>
            </a:r>
            <a:r>
              <a:rPr lang="en-US" sz="2400" dirty="0"/>
              <a:t>served as a U.S. delegate to the United Nations General Assembly, as well as the first Chairperson of the UN Human Rights </a:t>
            </a:r>
            <a:r>
              <a:rPr lang="en-US" sz="2400" dirty="0" smtClean="0"/>
              <a:t>Commission from </a:t>
            </a:r>
            <a:r>
              <a:rPr lang="bg-BG" sz="2400" dirty="0"/>
              <a:t>1946 </a:t>
            </a:r>
            <a:r>
              <a:rPr lang="en-US" sz="2400" dirty="0" smtClean="0"/>
              <a:t>to</a:t>
            </a:r>
            <a:r>
              <a:rPr lang="bg-BG" sz="2400" dirty="0" smtClean="0"/>
              <a:t> </a:t>
            </a:r>
            <a:r>
              <a:rPr lang="bg-BG" sz="2400" dirty="0"/>
              <a:t>1953</a:t>
            </a:r>
            <a:r>
              <a:rPr lang="en-US" sz="2400" dirty="0" smtClean="0"/>
              <a:t>. </a:t>
            </a:r>
            <a:r>
              <a:rPr lang="en-US" sz="2400" dirty="0"/>
              <a:t>She was instrumental in drafting the Universal Declaration of Human Rights, presenting it to the General </a:t>
            </a:r>
            <a:r>
              <a:rPr lang="en-US" sz="2400" dirty="0" smtClean="0"/>
              <a:t>Assembly.</a:t>
            </a:r>
            <a:endParaRPr lang="bg-BG" sz="2400" dirty="0"/>
          </a:p>
        </p:txBody>
      </p:sp>
      <p:sp>
        <p:nvSpPr>
          <p:cNvPr id="7" name="Rectangle 6"/>
          <p:cNvSpPr/>
          <p:nvPr/>
        </p:nvSpPr>
        <p:spPr>
          <a:xfrm>
            <a:off x="6502398" y="3246120"/>
            <a:ext cx="5689602" cy="3657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bg-BG"/>
          </a:p>
        </p:txBody>
      </p:sp>
      <p:sp>
        <p:nvSpPr>
          <p:cNvPr id="5" name="TextBox 4"/>
          <p:cNvSpPr txBox="1"/>
          <p:nvPr/>
        </p:nvSpPr>
        <p:spPr>
          <a:xfrm>
            <a:off x="6758940" y="3441680"/>
            <a:ext cx="5176518" cy="3539430"/>
          </a:xfrm>
          <a:prstGeom prst="rect">
            <a:avLst/>
          </a:prstGeom>
          <a:noFill/>
        </p:spPr>
        <p:txBody>
          <a:bodyPr wrap="square" rtlCol="0">
            <a:spAutoFit/>
          </a:bodyPr>
          <a:lstStyle/>
          <a:p>
            <a:pPr algn="just"/>
            <a:r>
              <a:rPr lang="en-US" sz="3200" i="1" dirty="0" smtClean="0">
                <a:solidFill>
                  <a:schemeClr val="bg1"/>
                </a:solidFill>
                <a:latin typeface="Agency FB" panose="020B0503020202020204" pitchFamily="34" charset="0"/>
              </a:rPr>
              <a:t>“</a:t>
            </a:r>
            <a:r>
              <a:rPr lang="en-US" sz="3200" i="1" dirty="0">
                <a:solidFill>
                  <a:schemeClr val="bg1"/>
                </a:solidFill>
                <a:latin typeface="Agency FB" panose="020B0503020202020204" pitchFamily="34" charset="0"/>
              </a:rPr>
              <a:t>We stand today at the threshold of a great event both in the life of the United Nations and the life of all mankind. This declaration may well become the international Magna Carta for all men everywhere.”</a:t>
            </a:r>
            <a:endParaRPr lang="bg-BG" sz="3200" i="1" dirty="0">
              <a:solidFill>
                <a:schemeClr val="bg1"/>
              </a:solidFill>
            </a:endParaRPr>
          </a:p>
          <a:p>
            <a:pPr algn="just"/>
            <a:endParaRPr lang="bg-BG" sz="3200" i="1" dirty="0">
              <a:solidFill>
                <a:schemeClr val="bg1"/>
              </a:solidFill>
            </a:endParaRPr>
          </a:p>
        </p:txBody>
      </p:sp>
      <p:pic>
        <p:nvPicPr>
          <p:cNvPr id="1028" name="Picture 4" descr="How Eleanor Roosevelt Pushed for Universal Human Rights - HISTORY"/>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6502398" y="0"/>
            <a:ext cx="5689602" cy="3200400"/>
          </a:xfrm>
          <a:prstGeom prst="rect">
            <a:avLst/>
          </a:prstGeom>
          <a:noFill/>
          <a:extLst>
            <a:ext uri="{909E8E84-426E-40DD-AFC4-6F175D3DCCD1}">
              <a14:hiddenFill xmlns:a14="http://schemas.microsoft.com/office/drawing/2010/main">
                <a:solidFill>
                  <a:srgbClr val="FFFFFF"/>
                </a:solidFill>
              </a14:hiddenFill>
            </a:ext>
          </a:extLst>
        </p:spPr>
      </p:pic>
      <p:sp>
        <p:nvSpPr>
          <p:cNvPr id="10" name="TextBox 9"/>
          <p:cNvSpPr txBox="1"/>
          <p:nvPr/>
        </p:nvSpPr>
        <p:spPr>
          <a:xfrm>
            <a:off x="380154" y="6465807"/>
            <a:ext cx="6720840" cy="369332"/>
          </a:xfrm>
          <a:prstGeom prst="rect">
            <a:avLst/>
          </a:prstGeom>
          <a:noFill/>
        </p:spPr>
        <p:txBody>
          <a:bodyPr wrap="square" rtlCol="0">
            <a:spAutoFit/>
          </a:bodyPr>
          <a:lstStyle/>
          <a:p>
            <a:r>
              <a:rPr lang="en-US" dirty="0" smtClean="0"/>
              <a:t>Source: </a:t>
            </a:r>
            <a:r>
              <a:rPr lang="en-US" dirty="0"/>
              <a:t>https://www.un.org/</a:t>
            </a:r>
            <a:endParaRPr lang="bg-BG" dirty="0"/>
          </a:p>
        </p:txBody>
      </p:sp>
    </p:spTree>
    <p:extLst>
      <p:ext uri="{BB962C8B-B14F-4D97-AF65-F5344CB8AC3E}">
        <p14:creationId xmlns:p14="http://schemas.microsoft.com/office/powerpoint/2010/main" val="7526617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UN (United Nations)?</a:t>
            </a:r>
            <a:endParaRPr lang="bg-BG" dirty="0"/>
          </a:p>
        </p:txBody>
      </p:sp>
      <p:sp>
        <p:nvSpPr>
          <p:cNvPr id="3" name="Content Placeholder 2"/>
          <p:cNvSpPr>
            <a:spLocks noGrp="1"/>
          </p:cNvSpPr>
          <p:nvPr>
            <p:ph idx="1"/>
          </p:nvPr>
        </p:nvSpPr>
        <p:spPr>
          <a:xfrm>
            <a:off x="677334" y="1478041"/>
            <a:ext cx="7415106" cy="4285931"/>
          </a:xfrm>
        </p:spPr>
        <p:txBody>
          <a:bodyPr>
            <a:normAutofit lnSpcReduction="10000"/>
          </a:bodyPr>
          <a:lstStyle/>
          <a:p>
            <a:pPr>
              <a:lnSpc>
                <a:spcPct val="150000"/>
              </a:lnSpc>
            </a:pPr>
            <a:r>
              <a:rPr lang="en-US" dirty="0"/>
              <a:t>The United Nations is an international organization founded in 1945. Currently made up of 193 Member States, the UN and its work are guided by the purposes and principles contained in its founding Charter</a:t>
            </a:r>
            <a:r>
              <a:rPr lang="en-US" dirty="0" smtClean="0"/>
              <a:t>.</a:t>
            </a:r>
            <a:endParaRPr lang="en-US" dirty="0"/>
          </a:p>
          <a:p>
            <a:pPr>
              <a:lnSpc>
                <a:spcPct val="150000"/>
              </a:lnSpc>
            </a:pPr>
            <a:r>
              <a:rPr lang="en-US" dirty="0"/>
              <a:t>The UN has evolved over the years to keep pace with a rapidly changing world</a:t>
            </a:r>
            <a:r>
              <a:rPr lang="en-US" dirty="0" smtClean="0"/>
              <a:t>.</a:t>
            </a:r>
            <a:endParaRPr lang="en-US" dirty="0"/>
          </a:p>
          <a:p>
            <a:pPr>
              <a:lnSpc>
                <a:spcPct val="150000"/>
              </a:lnSpc>
            </a:pPr>
            <a:r>
              <a:rPr lang="en-US" dirty="0"/>
              <a:t>But one thing has stayed the same: it remains the one place on Earth where all the world’s nations can gather together, discuss common problems, and find shared solutions that benefit all of humanity.</a:t>
            </a:r>
            <a:endParaRPr lang="bg-BG" dirty="0"/>
          </a:p>
        </p:txBody>
      </p:sp>
      <p:sp>
        <p:nvSpPr>
          <p:cNvPr id="4" name="AutoShape 4" descr="Seven things you need to know about the United Nations 🇺🇳 | by Ministry  of Defence | Voices Of The Armed Forces | Medium"/>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bg-BG"/>
          </a:p>
        </p:txBody>
      </p:sp>
      <p:pic>
        <p:nvPicPr>
          <p:cNvPr id="7" name="Picture 6"/>
          <p:cNvPicPr>
            <a:picLocks noChangeAspect="1"/>
          </p:cNvPicPr>
          <p:nvPr/>
        </p:nvPicPr>
        <p:blipFill>
          <a:blip r:embed="rId2"/>
          <a:stretch>
            <a:fillRect/>
          </a:stretch>
        </p:blipFill>
        <p:spPr>
          <a:xfrm>
            <a:off x="8314352" y="-15716"/>
            <a:ext cx="3915237" cy="2571431"/>
          </a:xfrm>
          <a:prstGeom prst="rect">
            <a:avLst/>
          </a:prstGeom>
        </p:spPr>
      </p:pic>
      <p:pic>
        <p:nvPicPr>
          <p:cNvPr id="10" name="Picture 9"/>
          <p:cNvPicPr>
            <a:picLocks noChangeAspect="1"/>
          </p:cNvPicPr>
          <p:nvPr/>
        </p:nvPicPr>
        <p:blipFill>
          <a:blip r:embed="rId3"/>
          <a:stretch>
            <a:fillRect/>
          </a:stretch>
        </p:blipFill>
        <p:spPr>
          <a:xfrm>
            <a:off x="8314353" y="4457019"/>
            <a:ext cx="3915237" cy="2400981"/>
          </a:xfrm>
          <a:prstGeom prst="rect">
            <a:avLst/>
          </a:prstGeom>
        </p:spPr>
      </p:pic>
      <p:pic>
        <p:nvPicPr>
          <p:cNvPr id="2062" name="Picture 14" descr="Explainer: What is the Contribution of various Countries to the UN Budget?"/>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314353" y="2555715"/>
            <a:ext cx="3915237" cy="2130585"/>
          </a:xfrm>
          <a:prstGeom prst="rect">
            <a:avLst/>
          </a:prstGeom>
          <a:noFill/>
          <a:extLst>
            <a:ext uri="{909E8E84-426E-40DD-AFC4-6F175D3DCCD1}">
              <a14:hiddenFill xmlns:a14="http://schemas.microsoft.com/office/drawing/2010/main">
                <a:solidFill>
                  <a:srgbClr val="FFFFFF"/>
                </a:solidFill>
              </a14:hiddenFill>
            </a:ext>
          </a:extLst>
        </p:spPr>
      </p:pic>
      <p:sp>
        <p:nvSpPr>
          <p:cNvPr id="14" name="TextBox 13"/>
          <p:cNvSpPr txBox="1"/>
          <p:nvPr/>
        </p:nvSpPr>
        <p:spPr>
          <a:xfrm>
            <a:off x="480060" y="6217920"/>
            <a:ext cx="6720840" cy="369332"/>
          </a:xfrm>
          <a:prstGeom prst="rect">
            <a:avLst/>
          </a:prstGeom>
          <a:noFill/>
        </p:spPr>
        <p:txBody>
          <a:bodyPr wrap="square" rtlCol="0">
            <a:spAutoFit/>
          </a:bodyPr>
          <a:lstStyle/>
          <a:p>
            <a:r>
              <a:rPr lang="en-US" dirty="0" smtClean="0"/>
              <a:t>Source: </a:t>
            </a:r>
            <a:r>
              <a:rPr lang="en-US" dirty="0"/>
              <a:t>https://www.un.org/</a:t>
            </a:r>
            <a:endParaRPr lang="bg-BG" dirty="0"/>
          </a:p>
        </p:txBody>
      </p:sp>
    </p:spTree>
    <p:extLst>
      <p:ext uri="{BB962C8B-B14F-4D97-AF65-F5344CB8AC3E}">
        <p14:creationId xmlns:p14="http://schemas.microsoft.com/office/powerpoint/2010/main" val="38059249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Rectangle 41"/>
          <p:cNvSpPr/>
          <p:nvPr/>
        </p:nvSpPr>
        <p:spPr>
          <a:xfrm>
            <a:off x="0" y="0"/>
            <a:ext cx="12192000" cy="6858000"/>
          </a:xfrm>
          <a:prstGeom prst="rect">
            <a:avLst/>
          </a:prstGeom>
          <a:solidFill>
            <a:srgbClr val="E2F4FA">
              <a:alpha val="60000"/>
            </a:srgbClr>
          </a:solidFill>
          <a:ln w="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bg-BG"/>
          </a:p>
        </p:txBody>
      </p:sp>
      <p:sp>
        <p:nvSpPr>
          <p:cNvPr id="4" name="TextBox 3"/>
          <p:cNvSpPr txBox="1"/>
          <p:nvPr/>
        </p:nvSpPr>
        <p:spPr>
          <a:xfrm>
            <a:off x="367614" y="1676194"/>
            <a:ext cx="1955457" cy="923330"/>
          </a:xfrm>
          <a:prstGeom prst="rect">
            <a:avLst/>
          </a:prstGeom>
          <a:noFill/>
        </p:spPr>
        <p:txBody>
          <a:bodyPr wrap="square" rtlCol="0">
            <a:spAutoFit/>
          </a:bodyPr>
          <a:lstStyle/>
          <a:p>
            <a:r>
              <a:rPr lang="en-US" b="1" dirty="0">
                <a:solidFill>
                  <a:srgbClr val="FFC000"/>
                </a:solidFill>
              </a:rPr>
              <a:t>Article 1</a:t>
            </a:r>
          </a:p>
          <a:p>
            <a:r>
              <a:rPr lang="en-US" b="1" dirty="0">
                <a:solidFill>
                  <a:schemeClr val="accent2">
                    <a:lumMod val="50000"/>
                  </a:schemeClr>
                </a:solidFill>
              </a:rPr>
              <a:t>Free and </a:t>
            </a:r>
            <a:r>
              <a:rPr lang="en-US" b="1" dirty="0" smtClean="0">
                <a:solidFill>
                  <a:schemeClr val="accent2">
                    <a:lumMod val="50000"/>
                  </a:schemeClr>
                </a:solidFill>
              </a:rPr>
              <a:t>equal</a:t>
            </a:r>
          </a:p>
          <a:p>
            <a:endParaRPr lang="bg-BG" dirty="0"/>
          </a:p>
        </p:txBody>
      </p:sp>
      <p:sp>
        <p:nvSpPr>
          <p:cNvPr id="2" name="Title 1"/>
          <p:cNvSpPr>
            <a:spLocks noGrp="1"/>
          </p:cNvSpPr>
          <p:nvPr>
            <p:ph type="title"/>
          </p:nvPr>
        </p:nvSpPr>
        <p:spPr>
          <a:xfrm>
            <a:off x="0" y="586740"/>
            <a:ext cx="9723966" cy="1320800"/>
          </a:xfrm>
        </p:spPr>
        <p:txBody>
          <a:bodyPr>
            <a:normAutofit fontScale="90000"/>
          </a:bodyPr>
          <a:lstStyle/>
          <a:p>
            <a:pPr algn="ctr"/>
            <a:r>
              <a:rPr lang="en-GB" b="1" dirty="0" smtClean="0"/>
              <a:t>Article of </a:t>
            </a:r>
            <a:r>
              <a:rPr lang="en-US" b="1" dirty="0" smtClean="0"/>
              <a:t>Universal Declaration of Human Rights</a:t>
            </a:r>
            <a:br>
              <a:rPr lang="en-US" b="1" dirty="0" smtClean="0"/>
            </a:br>
            <a:endParaRPr lang="bg-BG" b="1" dirty="0"/>
          </a:p>
        </p:txBody>
      </p:sp>
      <p:sp>
        <p:nvSpPr>
          <p:cNvPr id="27" name="Rounded Rectangle 26"/>
          <p:cNvSpPr/>
          <p:nvPr/>
        </p:nvSpPr>
        <p:spPr>
          <a:xfrm>
            <a:off x="217503" y="1461032"/>
            <a:ext cx="2105568" cy="1138492"/>
          </a:xfrm>
          <a:prstGeom prst="roundRect">
            <a:avLst/>
          </a:prstGeom>
          <a:noFill/>
          <a:ln w="50800">
            <a:solidFill>
              <a:schemeClr val="accent2">
                <a:lumMod val="75000"/>
              </a:schemeClr>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bg-BG"/>
          </a:p>
        </p:txBody>
      </p:sp>
      <p:sp>
        <p:nvSpPr>
          <p:cNvPr id="8" name="TextBox 7"/>
          <p:cNvSpPr txBox="1"/>
          <p:nvPr/>
        </p:nvSpPr>
        <p:spPr>
          <a:xfrm>
            <a:off x="2701095" y="1758845"/>
            <a:ext cx="1955457" cy="923330"/>
          </a:xfrm>
          <a:prstGeom prst="rect">
            <a:avLst/>
          </a:prstGeom>
          <a:noFill/>
        </p:spPr>
        <p:txBody>
          <a:bodyPr wrap="square" rtlCol="0">
            <a:spAutoFit/>
          </a:bodyPr>
          <a:lstStyle/>
          <a:p>
            <a:r>
              <a:rPr lang="en-US" b="1" dirty="0">
                <a:solidFill>
                  <a:srgbClr val="FFC000"/>
                </a:solidFill>
              </a:rPr>
              <a:t>Article 2</a:t>
            </a:r>
          </a:p>
          <a:p>
            <a:r>
              <a:rPr lang="en-US" b="1" dirty="0">
                <a:solidFill>
                  <a:schemeClr val="accent2">
                    <a:lumMod val="50000"/>
                  </a:schemeClr>
                </a:solidFill>
              </a:rPr>
              <a:t>Freedom from discrimination</a:t>
            </a:r>
            <a:endParaRPr lang="bg-BG" dirty="0">
              <a:solidFill>
                <a:schemeClr val="accent2">
                  <a:lumMod val="50000"/>
                </a:schemeClr>
              </a:solidFill>
            </a:endParaRPr>
          </a:p>
        </p:txBody>
      </p:sp>
      <p:sp>
        <p:nvSpPr>
          <p:cNvPr id="10" name="TextBox 9"/>
          <p:cNvSpPr txBox="1"/>
          <p:nvPr/>
        </p:nvSpPr>
        <p:spPr>
          <a:xfrm>
            <a:off x="5120845" y="1588162"/>
            <a:ext cx="1955457" cy="646331"/>
          </a:xfrm>
          <a:prstGeom prst="rect">
            <a:avLst/>
          </a:prstGeom>
          <a:noFill/>
        </p:spPr>
        <p:txBody>
          <a:bodyPr wrap="square" rtlCol="0">
            <a:spAutoFit/>
          </a:bodyPr>
          <a:lstStyle/>
          <a:p>
            <a:r>
              <a:rPr lang="en-US" b="1" dirty="0">
                <a:solidFill>
                  <a:srgbClr val="FFC000"/>
                </a:solidFill>
              </a:rPr>
              <a:t>Article 3</a:t>
            </a:r>
          </a:p>
          <a:p>
            <a:r>
              <a:rPr lang="en-US" b="1" dirty="0">
                <a:solidFill>
                  <a:schemeClr val="accent2">
                    <a:lumMod val="50000"/>
                  </a:schemeClr>
                </a:solidFill>
              </a:rPr>
              <a:t>Right to life</a:t>
            </a:r>
            <a:endParaRPr lang="bg-BG" dirty="0">
              <a:solidFill>
                <a:schemeClr val="accent2">
                  <a:lumMod val="50000"/>
                </a:schemeClr>
              </a:solidFill>
            </a:endParaRPr>
          </a:p>
        </p:txBody>
      </p:sp>
      <p:sp>
        <p:nvSpPr>
          <p:cNvPr id="12" name="TextBox 11"/>
          <p:cNvSpPr txBox="1"/>
          <p:nvPr/>
        </p:nvSpPr>
        <p:spPr>
          <a:xfrm>
            <a:off x="7511602" y="1783775"/>
            <a:ext cx="1955457" cy="923330"/>
          </a:xfrm>
          <a:prstGeom prst="rect">
            <a:avLst/>
          </a:prstGeom>
          <a:noFill/>
        </p:spPr>
        <p:txBody>
          <a:bodyPr wrap="square" rtlCol="0">
            <a:spAutoFit/>
          </a:bodyPr>
          <a:lstStyle/>
          <a:p>
            <a:r>
              <a:rPr lang="en-US" b="1" dirty="0">
                <a:solidFill>
                  <a:srgbClr val="FFC000"/>
                </a:solidFill>
              </a:rPr>
              <a:t>Article 4</a:t>
            </a:r>
          </a:p>
          <a:p>
            <a:r>
              <a:rPr lang="en-US" b="1" dirty="0">
                <a:solidFill>
                  <a:schemeClr val="accent2">
                    <a:lumMod val="50000"/>
                  </a:schemeClr>
                </a:solidFill>
              </a:rPr>
              <a:t>Freedom from slavery</a:t>
            </a:r>
            <a:endParaRPr lang="bg-BG" dirty="0">
              <a:solidFill>
                <a:schemeClr val="accent2">
                  <a:lumMod val="50000"/>
                </a:schemeClr>
              </a:solidFill>
            </a:endParaRPr>
          </a:p>
        </p:txBody>
      </p:sp>
      <p:sp>
        <p:nvSpPr>
          <p:cNvPr id="14" name="TextBox 13"/>
          <p:cNvSpPr txBox="1"/>
          <p:nvPr/>
        </p:nvSpPr>
        <p:spPr>
          <a:xfrm>
            <a:off x="10121609" y="1695743"/>
            <a:ext cx="1955457" cy="923330"/>
          </a:xfrm>
          <a:prstGeom prst="rect">
            <a:avLst/>
          </a:prstGeom>
          <a:noFill/>
        </p:spPr>
        <p:txBody>
          <a:bodyPr wrap="square" rtlCol="0">
            <a:spAutoFit/>
          </a:bodyPr>
          <a:lstStyle/>
          <a:p>
            <a:r>
              <a:rPr lang="en-US" b="1" dirty="0">
                <a:solidFill>
                  <a:srgbClr val="FFC000"/>
                </a:solidFill>
              </a:rPr>
              <a:t>Article 5</a:t>
            </a:r>
          </a:p>
          <a:p>
            <a:r>
              <a:rPr lang="en-US" b="1" dirty="0">
                <a:solidFill>
                  <a:schemeClr val="accent2">
                    <a:lumMod val="50000"/>
                  </a:schemeClr>
                </a:solidFill>
              </a:rPr>
              <a:t>Freedom from torture</a:t>
            </a:r>
            <a:endParaRPr lang="bg-BG" dirty="0">
              <a:solidFill>
                <a:schemeClr val="accent2">
                  <a:lumMod val="50000"/>
                </a:schemeClr>
              </a:solidFill>
            </a:endParaRPr>
          </a:p>
        </p:txBody>
      </p:sp>
      <p:sp>
        <p:nvSpPr>
          <p:cNvPr id="16" name="TextBox 15"/>
          <p:cNvSpPr txBox="1"/>
          <p:nvPr/>
        </p:nvSpPr>
        <p:spPr>
          <a:xfrm>
            <a:off x="244818" y="3221249"/>
            <a:ext cx="2376616" cy="923330"/>
          </a:xfrm>
          <a:prstGeom prst="rect">
            <a:avLst/>
          </a:prstGeom>
          <a:noFill/>
        </p:spPr>
        <p:txBody>
          <a:bodyPr wrap="square" rtlCol="0">
            <a:spAutoFit/>
          </a:bodyPr>
          <a:lstStyle/>
          <a:p>
            <a:r>
              <a:rPr lang="en-US" b="1" dirty="0">
                <a:solidFill>
                  <a:srgbClr val="FFC000"/>
                </a:solidFill>
              </a:rPr>
              <a:t>Article 6</a:t>
            </a:r>
          </a:p>
          <a:p>
            <a:r>
              <a:rPr lang="en-US" b="1" dirty="0">
                <a:solidFill>
                  <a:schemeClr val="accent2">
                    <a:lumMod val="50000"/>
                  </a:schemeClr>
                </a:solidFill>
              </a:rPr>
              <a:t>Right to recognition before the law</a:t>
            </a:r>
            <a:endParaRPr lang="bg-BG" dirty="0">
              <a:solidFill>
                <a:schemeClr val="accent2">
                  <a:lumMod val="50000"/>
                </a:schemeClr>
              </a:solidFill>
            </a:endParaRPr>
          </a:p>
        </p:txBody>
      </p:sp>
      <p:sp>
        <p:nvSpPr>
          <p:cNvPr id="18" name="TextBox 17"/>
          <p:cNvSpPr txBox="1"/>
          <p:nvPr/>
        </p:nvSpPr>
        <p:spPr>
          <a:xfrm>
            <a:off x="2700650" y="3842670"/>
            <a:ext cx="2376615" cy="923330"/>
          </a:xfrm>
          <a:prstGeom prst="rect">
            <a:avLst/>
          </a:prstGeom>
          <a:noFill/>
        </p:spPr>
        <p:txBody>
          <a:bodyPr wrap="square" rtlCol="0">
            <a:spAutoFit/>
          </a:bodyPr>
          <a:lstStyle/>
          <a:p>
            <a:r>
              <a:rPr lang="en-US" b="1" dirty="0">
                <a:solidFill>
                  <a:srgbClr val="FFC000"/>
                </a:solidFill>
              </a:rPr>
              <a:t>Article 7</a:t>
            </a:r>
          </a:p>
          <a:p>
            <a:r>
              <a:rPr lang="en-US" b="1" dirty="0">
                <a:solidFill>
                  <a:schemeClr val="accent2">
                    <a:lumMod val="50000"/>
                  </a:schemeClr>
                </a:solidFill>
              </a:rPr>
              <a:t>Right to equality before the law</a:t>
            </a:r>
            <a:endParaRPr lang="bg-BG" dirty="0">
              <a:solidFill>
                <a:schemeClr val="accent2">
                  <a:lumMod val="50000"/>
                </a:schemeClr>
              </a:solidFill>
            </a:endParaRPr>
          </a:p>
        </p:txBody>
      </p:sp>
      <p:sp>
        <p:nvSpPr>
          <p:cNvPr id="20" name="TextBox 19"/>
          <p:cNvSpPr txBox="1"/>
          <p:nvPr/>
        </p:nvSpPr>
        <p:spPr>
          <a:xfrm>
            <a:off x="4812390" y="3005346"/>
            <a:ext cx="2292828" cy="646331"/>
          </a:xfrm>
          <a:prstGeom prst="rect">
            <a:avLst/>
          </a:prstGeom>
          <a:noFill/>
        </p:spPr>
        <p:txBody>
          <a:bodyPr wrap="square" rtlCol="0">
            <a:spAutoFit/>
          </a:bodyPr>
          <a:lstStyle/>
          <a:p>
            <a:r>
              <a:rPr lang="en-US" b="1" dirty="0">
                <a:solidFill>
                  <a:srgbClr val="FFC000"/>
                </a:solidFill>
              </a:rPr>
              <a:t>Article 8</a:t>
            </a:r>
          </a:p>
          <a:p>
            <a:r>
              <a:rPr lang="en-US" b="1" dirty="0">
                <a:solidFill>
                  <a:schemeClr val="accent2">
                    <a:lumMod val="50000"/>
                  </a:schemeClr>
                </a:solidFill>
              </a:rPr>
              <a:t>Access to justice</a:t>
            </a:r>
            <a:endParaRPr lang="bg-BG" dirty="0">
              <a:solidFill>
                <a:schemeClr val="accent2">
                  <a:lumMod val="50000"/>
                </a:schemeClr>
              </a:solidFill>
            </a:endParaRPr>
          </a:p>
        </p:txBody>
      </p:sp>
      <p:sp>
        <p:nvSpPr>
          <p:cNvPr id="22" name="TextBox 21"/>
          <p:cNvSpPr txBox="1"/>
          <p:nvPr/>
        </p:nvSpPr>
        <p:spPr>
          <a:xfrm>
            <a:off x="7011465" y="3012151"/>
            <a:ext cx="2306848" cy="923330"/>
          </a:xfrm>
          <a:prstGeom prst="rect">
            <a:avLst/>
          </a:prstGeom>
          <a:noFill/>
        </p:spPr>
        <p:txBody>
          <a:bodyPr wrap="square" rtlCol="0">
            <a:spAutoFit/>
          </a:bodyPr>
          <a:lstStyle/>
          <a:p>
            <a:r>
              <a:rPr lang="en-US" b="1" dirty="0">
                <a:solidFill>
                  <a:srgbClr val="FFC000"/>
                </a:solidFill>
              </a:rPr>
              <a:t>Article 9</a:t>
            </a:r>
          </a:p>
          <a:p>
            <a:r>
              <a:rPr lang="en-US" b="1" dirty="0">
                <a:solidFill>
                  <a:schemeClr val="accent2">
                    <a:lumMod val="50000"/>
                  </a:schemeClr>
                </a:solidFill>
              </a:rPr>
              <a:t>Freedom from arbitrary detention</a:t>
            </a:r>
            <a:endParaRPr lang="bg-BG" dirty="0">
              <a:solidFill>
                <a:schemeClr val="accent2">
                  <a:lumMod val="50000"/>
                </a:schemeClr>
              </a:solidFill>
            </a:endParaRPr>
          </a:p>
        </p:txBody>
      </p:sp>
      <p:sp>
        <p:nvSpPr>
          <p:cNvPr id="24" name="TextBox 23"/>
          <p:cNvSpPr txBox="1"/>
          <p:nvPr/>
        </p:nvSpPr>
        <p:spPr>
          <a:xfrm>
            <a:off x="9567207" y="3590348"/>
            <a:ext cx="2292521" cy="646331"/>
          </a:xfrm>
          <a:prstGeom prst="rect">
            <a:avLst/>
          </a:prstGeom>
          <a:noFill/>
        </p:spPr>
        <p:txBody>
          <a:bodyPr wrap="square" rtlCol="0">
            <a:spAutoFit/>
          </a:bodyPr>
          <a:lstStyle/>
          <a:p>
            <a:r>
              <a:rPr lang="en-US" b="1" dirty="0">
                <a:solidFill>
                  <a:srgbClr val="FFC000"/>
                </a:solidFill>
              </a:rPr>
              <a:t>Article 10</a:t>
            </a:r>
          </a:p>
          <a:p>
            <a:r>
              <a:rPr lang="en-US" b="1" dirty="0">
                <a:solidFill>
                  <a:schemeClr val="accent2">
                    <a:lumMod val="50000"/>
                  </a:schemeClr>
                </a:solidFill>
              </a:rPr>
              <a:t>Right to a fair trial</a:t>
            </a:r>
            <a:endParaRPr lang="bg-BG" dirty="0">
              <a:solidFill>
                <a:schemeClr val="accent2">
                  <a:lumMod val="50000"/>
                </a:schemeClr>
              </a:solidFill>
            </a:endParaRPr>
          </a:p>
        </p:txBody>
      </p:sp>
      <p:sp>
        <p:nvSpPr>
          <p:cNvPr id="31" name="Rounded Rectangle 30"/>
          <p:cNvSpPr/>
          <p:nvPr/>
        </p:nvSpPr>
        <p:spPr>
          <a:xfrm>
            <a:off x="2539691" y="1722598"/>
            <a:ext cx="2105568" cy="1138492"/>
          </a:xfrm>
          <a:prstGeom prst="roundRect">
            <a:avLst/>
          </a:prstGeom>
          <a:noFill/>
          <a:ln w="50800">
            <a:solidFill>
              <a:schemeClr val="accent2">
                <a:lumMod val="75000"/>
              </a:schemeClr>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bg-BG"/>
          </a:p>
        </p:txBody>
      </p:sp>
      <p:sp>
        <p:nvSpPr>
          <p:cNvPr id="32" name="Rounded Rectangle 31"/>
          <p:cNvSpPr/>
          <p:nvPr/>
        </p:nvSpPr>
        <p:spPr>
          <a:xfrm>
            <a:off x="4905897" y="1446965"/>
            <a:ext cx="2105568" cy="1138492"/>
          </a:xfrm>
          <a:prstGeom prst="roundRect">
            <a:avLst/>
          </a:prstGeom>
          <a:noFill/>
          <a:ln w="50800">
            <a:solidFill>
              <a:schemeClr val="accent2">
                <a:lumMod val="75000"/>
              </a:schemeClr>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bg-BG"/>
          </a:p>
        </p:txBody>
      </p:sp>
      <p:sp>
        <p:nvSpPr>
          <p:cNvPr id="33" name="TextBox 32"/>
          <p:cNvSpPr txBox="1"/>
          <p:nvPr/>
        </p:nvSpPr>
        <p:spPr>
          <a:xfrm>
            <a:off x="322682" y="5237559"/>
            <a:ext cx="2376616" cy="923330"/>
          </a:xfrm>
          <a:prstGeom prst="rect">
            <a:avLst/>
          </a:prstGeom>
          <a:noFill/>
        </p:spPr>
        <p:txBody>
          <a:bodyPr wrap="square" rtlCol="0">
            <a:spAutoFit/>
          </a:bodyPr>
          <a:lstStyle/>
          <a:p>
            <a:r>
              <a:rPr lang="en-US" b="1" dirty="0">
                <a:solidFill>
                  <a:srgbClr val="FFC000"/>
                </a:solidFill>
              </a:rPr>
              <a:t>Article 11</a:t>
            </a:r>
          </a:p>
          <a:p>
            <a:r>
              <a:rPr lang="en-US" b="1" dirty="0">
                <a:solidFill>
                  <a:schemeClr val="accent2">
                    <a:lumMod val="50000"/>
                  </a:schemeClr>
                </a:solidFill>
              </a:rPr>
              <a:t>Presumption of innocence</a:t>
            </a:r>
            <a:endParaRPr lang="bg-BG" dirty="0">
              <a:solidFill>
                <a:schemeClr val="accent2">
                  <a:lumMod val="50000"/>
                </a:schemeClr>
              </a:solidFill>
            </a:endParaRPr>
          </a:p>
        </p:txBody>
      </p:sp>
      <p:sp>
        <p:nvSpPr>
          <p:cNvPr id="34" name="TextBox 33"/>
          <p:cNvSpPr txBox="1"/>
          <p:nvPr/>
        </p:nvSpPr>
        <p:spPr>
          <a:xfrm>
            <a:off x="2774097" y="5608831"/>
            <a:ext cx="2376615" cy="646331"/>
          </a:xfrm>
          <a:prstGeom prst="rect">
            <a:avLst/>
          </a:prstGeom>
          <a:noFill/>
        </p:spPr>
        <p:txBody>
          <a:bodyPr wrap="square" rtlCol="0">
            <a:spAutoFit/>
          </a:bodyPr>
          <a:lstStyle/>
          <a:p>
            <a:r>
              <a:rPr lang="en-US" b="1" dirty="0">
                <a:solidFill>
                  <a:srgbClr val="FFC000"/>
                </a:solidFill>
              </a:rPr>
              <a:t>Article 12</a:t>
            </a:r>
          </a:p>
          <a:p>
            <a:r>
              <a:rPr lang="en-US" b="1" dirty="0">
                <a:solidFill>
                  <a:schemeClr val="accent2">
                    <a:lumMod val="50000"/>
                  </a:schemeClr>
                </a:solidFill>
              </a:rPr>
              <a:t>Right to privacy</a:t>
            </a:r>
            <a:endParaRPr lang="bg-BG" dirty="0">
              <a:solidFill>
                <a:schemeClr val="accent2">
                  <a:lumMod val="50000"/>
                </a:schemeClr>
              </a:solidFill>
            </a:endParaRPr>
          </a:p>
        </p:txBody>
      </p:sp>
      <p:sp>
        <p:nvSpPr>
          <p:cNvPr id="35" name="TextBox 34"/>
          <p:cNvSpPr txBox="1"/>
          <p:nvPr/>
        </p:nvSpPr>
        <p:spPr>
          <a:xfrm>
            <a:off x="5120515" y="4643943"/>
            <a:ext cx="1780384" cy="923330"/>
          </a:xfrm>
          <a:prstGeom prst="rect">
            <a:avLst/>
          </a:prstGeom>
          <a:noFill/>
        </p:spPr>
        <p:txBody>
          <a:bodyPr wrap="square" rtlCol="0">
            <a:spAutoFit/>
          </a:bodyPr>
          <a:lstStyle/>
          <a:p>
            <a:r>
              <a:rPr lang="en-US" b="1" dirty="0">
                <a:solidFill>
                  <a:srgbClr val="FFC000"/>
                </a:solidFill>
              </a:rPr>
              <a:t>Article 13</a:t>
            </a:r>
          </a:p>
          <a:p>
            <a:r>
              <a:rPr lang="en-US" b="1" dirty="0">
                <a:solidFill>
                  <a:schemeClr val="accent2">
                    <a:lumMod val="50000"/>
                  </a:schemeClr>
                </a:solidFill>
              </a:rPr>
              <a:t>Freedom of movement</a:t>
            </a:r>
            <a:endParaRPr lang="bg-BG" dirty="0">
              <a:solidFill>
                <a:schemeClr val="accent2">
                  <a:lumMod val="50000"/>
                </a:schemeClr>
              </a:solidFill>
            </a:endParaRPr>
          </a:p>
        </p:txBody>
      </p:sp>
      <p:sp>
        <p:nvSpPr>
          <p:cNvPr id="36" name="TextBox 35"/>
          <p:cNvSpPr txBox="1"/>
          <p:nvPr/>
        </p:nvSpPr>
        <p:spPr>
          <a:xfrm>
            <a:off x="7087558" y="5000326"/>
            <a:ext cx="2306848" cy="646331"/>
          </a:xfrm>
          <a:prstGeom prst="rect">
            <a:avLst/>
          </a:prstGeom>
          <a:noFill/>
        </p:spPr>
        <p:txBody>
          <a:bodyPr wrap="square" rtlCol="0">
            <a:spAutoFit/>
          </a:bodyPr>
          <a:lstStyle/>
          <a:p>
            <a:r>
              <a:rPr lang="en-US" b="1" dirty="0">
                <a:solidFill>
                  <a:srgbClr val="FFC000"/>
                </a:solidFill>
              </a:rPr>
              <a:t>Article 14</a:t>
            </a:r>
          </a:p>
          <a:p>
            <a:r>
              <a:rPr lang="en-US" b="1" dirty="0">
                <a:solidFill>
                  <a:schemeClr val="accent2">
                    <a:lumMod val="50000"/>
                  </a:schemeClr>
                </a:solidFill>
              </a:rPr>
              <a:t>Right to asylum</a:t>
            </a:r>
            <a:endParaRPr lang="bg-BG" dirty="0">
              <a:solidFill>
                <a:schemeClr val="accent2">
                  <a:lumMod val="50000"/>
                </a:schemeClr>
              </a:solidFill>
            </a:endParaRPr>
          </a:p>
        </p:txBody>
      </p:sp>
      <p:sp>
        <p:nvSpPr>
          <p:cNvPr id="37" name="TextBox 36"/>
          <p:cNvSpPr txBox="1"/>
          <p:nvPr/>
        </p:nvSpPr>
        <p:spPr>
          <a:xfrm>
            <a:off x="9593748" y="5258060"/>
            <a:ext cx="2292521" cy="646331"/>
          </a:xfrm>
          <a:prstGeom prst="rect">
            <a:avLst/>
          </a:prstGeom>
          <a:noFill/>
        </p:spPr>
        <p:txBody>
          <a:bodyPr wrap="square" rtlCol="0">
            <a:spAutoFit/>
          </a:bodyPr>
          <a:lstStyle/>
          <a:p>
            <a:r>
              <a:rPr lang="en-US" b="1" dirty="0">
                <a:solidFill>
                  <a:srgbClr val="FFC000"/>
                </a:solidFill>
              </a:rPr>
              <a:t>Article 15</a:t>
            </a:r>
          </a:p>
          <a:p>
            <a:r>
              <a:rPr lang="en-US" b="1" dirty="0">
                <a:solidFill>
                  <a:schemeClr val="accent2">
                    <a:lumMod val="50000"/>
                  </a:schemeClr>
                </a:solidFill>
              </a:rPr>
              <a:t>Right to nationality</a:t>
            </a:r>
            <a:endParaRPr lang="bg-BG" dirty="0">
              <a:solidFill>
                <a:schemeClr val="accent2">
                  <a:lumMod val="50000"/>
                </a:schemeClr>
              </a:solidFill>
            </a:endParaRPr>
          </a:p>
        </p:txBody>
      </p:sp>
      <p:sp>
        <p:nvSpPr>
          <p:cNvPr id="38" name="Rounded Rectangle 37"/>
          <p:cNvSpPr/>
          <p:nvPr/>
        </p:nvSpPr>
        <p:spPr>
          <a:xfrm>
            <a:off x="9930176" y="1588162"/>
            <a:ext cx="2105568" cy="1138492"/>
          </a:xfrm>
          <a:prstGeom prst="roundRect">
            <a:avLst/>
          </a:prstGeom>
          <a:noFill/>
          <a:ln w="50800">
            <a:solidFill>
              <a:schemeClr val="accent2">
                <a:lumMod val="75000"/>
              </a:schemeClr>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bg-BG"/>
          </a:p>
        </p:txBody>
      </p:sp>
      <p:sp>
        <p:nvSpPr>
          <p:cNvPr id="39" name="Rounded Rectangle 38"/>
          <p:cNvSpPr/>
          <p:nvPr/>
        </p:nvSpPr>
        <p:spPr>
          <a:xfrm>
            <a:off x="7361033" y="1676194"/>
            <a:ext cx="2105568" cy="1138492"/>
          </a:xfrm>
          <a:prstGeom prst="roundRect">
            <a:avLst/>
          </a:prstGeom>
          <a:noFill/>
          <a:ln w="50800">
            <a:solidFill>
              <a:schemeClr val="accent2">
                <a:lumMod val="75000"/>
              </a:schemeClr>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bg-BG"/>
          </a:p>
        </p:txBody>
      </p:sp>
      <p:sp>
        <p:nvSpPr>
          <p:cNvPr id="40" name="Rounded Rectangle 39"/>
          <p:cNvSpPr/>
          <p:nvPr/>
        </p:nvSpPr>
        <p:spPr>
          <a:xfrm>
            <a:off x="193770" y="3119604"/>
            <a:ext cx="2345921" cy="1399901"/>
          </a:xfrm>
          <a:prstGeom prst="roundRect">
            <a:avLst/>
          </a:prstGeom>
          <a:noFill/>
          <a:ln w="50800">
            <a:solidFill>
              <a:schemeClr val="accent2">
                <a:lumMod val="75000"/>
              </a:schemeClr>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bg-BG"/>
          </a:p>
        </p:txBody>
      </p:sp>
      <p:sp>
        <p:nvSpPr>
          <p:cNvPr id="43" name="Rounded Rectangle 42"/>
          <p:cNvSpPr/>
          <p:nvPr/>
        </p:nvSpPr>
        <p:spPr>
          <a:xfrm>
            <a:off x="216762" y="5039585"/>
            <a:ext cx="2345921" cy="1399901"/>
          </a:xfrm>
          <a:prstGeom prst="roundRect">
            <a:avLst/>
          </a:prstGeom>
          <a:noFill/>
          <a:ln w="50800">
            <a:solidFill>
              <a:schemeClr val="accent2">
                <a:lumMod val="75000"/>
              </a:schemeClr>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bg-BG"/>
          </a:p>
        </p:txBody>
      </p:sp>
      <p:sp>
        <p:nvSpPr>
          <p:cNvPr id="44" name="Rounded Rectangle 43"/>
          <p:cNvSpPr/>
          <p:nvPr/>
        </p:nvSpPr>
        <p:spPr>
          <a:xfrm>
            <a:off x="6971588" y="4656671"/>
            <a:ext cx="2063569" cy="1378369"/>
          </a:xfrm>
          <a:prstGeom prst="roundRect">
            <a:avLst/>
          </a:prstGeom>
          <a:noFill/>
          <a:ln w="50800">
            <a:solidFill>
              <a:schemeClr val="accent2">
                <a:lumMod val="75000"/>
              </a:schemeClr>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bg-BG"/>
          </a:p>
        </p:txBody>
      </p:sp>
      <p:sp>
        <p:nvSpPr>
          <p:cNvPr id="45" name="Rounded Rectangle 44"/>
          <p:cNvSpPr/>
          <p:nvPr/>
        </p:nvSpPr>
        <p:spPr>
          <a:xfrm>
            <a:off x="9486883" y="4869693"/>
            <a:ext cx="2345921" cy="1399901"/>
          </a:xfrm>
          <a:prstGeom prst="roundRect">
            <a:avLst/>
          </a:prstGeom>
          <a:noFill/>
          <a:ln w="50800">
            <a:solidFill>
              <a:schemeClr val="accent2">
                <a:lumMod val="75000"/>
              </a:schemeClr>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bg-BG"/>
          </a:p>
        </p:txBody>
      </p:sp>
      <p:sp>
        <p:nvSpPr>
          <p:cNvPr id="46" name="Rounded Rectangle 45"/>
          <p:cNvSpPr/>
          <p:nvPr/>
        </p:nvSpPr>
        <p:spPr>
          <a:xfrm>
            <a:off x="6917733" y="2932130"/>
            <a:ext cx="2345921" cy="1304549"/>
          </a:xfrm>
          <a:prstGeom prst="roundRect">
            <a:avLst/>
          </a:prstGeom>
          <a:noFill/>
          <a:ln w="50800">
            <a:solidFill>
              <a:schemeClr val="accent2">
                <a:lumMod val="75000"/>
              </a:schemeClr>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bg-BG"/>
          </a:p>
        </p:txBody>
      </p:sp>
      <p:sp>
        <p:nvSpPr>
          <p:cNvPr id="47" name="Rounded Rectangle 46"/>
          <p:cNvSpPr/>
          <p:nvPr/>
        </p:nvSpPr>
        <p:spPr>
          <a:xfrm>
            <a:off x="4785481" y="2735277"/>
            <a:ext cx="2005650" cy="1021308"/>
          </a:xfrm>
          <a:prstGeom prst="roundRect">
            <a:avLst/>
          </a:prstGeom>
          <a:noFill/>
          <a:ln w="50800">
            <a:solidFill>
              <a:schemeClr val="accent2">
                <a:lumMod val="75000"/>
              </a:schemeClr>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bg-BG"/>
          </a:p>
        </p:txBody>
      </p:sp>
      <p:sp>
        <p:nvSpPr>
          <p:cNvPr id="48" name="Rounded Rectangle 47"/>
          <p:cNvSpPr/>
          <p:nvPr/>
        </p:nvSpPr>
        <p:spPr>
          <a:xfrm>
            <a:off x="2719325" y="5362750"/>
            <a:ext cx="2105568" cy="1138492"/>
          </a:xfrm>
          <a:prstGeom prst="roundRect">
            <a:avLst/>
          </a:prstGeom>
          <a:noFill/>
          <a:ln w="50800">
            <a:solidFill>
              <a:schemeClr val="accent2">
                <a:lumMod val="75000"/>
              </a:schemeClr>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bg-BG"/>
          </a:p>
        </p:txBody>
      </p:sp>
      <p:sp>
        <p:nvSpPr>
          <p:cNvPr id="50" name="Rounded Rectangle 49"/>
          <p:cNvSpPr/>
          <p:nvPr/>
        </p:nvSpPr>
        <p:spPr>
          <a:xfrm>
            <a:off x="9513807" y="3450250"/>
            <a:ext cx="2345921" cy="1152149"/>
          </a:xfrm>
          <a:prstGeom prst="roundRect">
            <a:avLst/>
          </a:prstGeom>
          <a:noFill/>
          <a:ln w="50800">
            <a:solidFill>
              <a:schemeClr val="accent2">
                <a:lumMod val="75000"/>
              </a:schemeClr>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bg-BG"/>
          </a:p>
        </p:txBody>
      </p:sp>
      <p:sp>
        <p:nvSpPr>
          <p:cNvPr id="51" name="Rounded Rectangle 50"/>
          <p:cNvSpPr/>
          <p:nvPr/>
        </p:nvSpPr>
        <p:spPr>
          <a:xfrm>
            <a:off x="5105431" y="4519505"/>
            <a:ext cx="1498811" cy="1304549"/>
          </a:xfrm>
          <a:prstGeom prst="roundRect">
            <a:avLst/>
          </a:prstGeom>
          <a:noFill/>
          <a:ln w="50800">
            <a:solidFill>
              <a:schemeClr val="accent2">
                <a:lumMod val="75000"/>
              </a:schemeClr>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bg-BG"/>
          </a:p>
        </p:txBody>
      </p:sp>
      <p:sp>
        <p:nvSpPr>
          <p:cNvPr id="49" name="Rounded Rectangle 48"/>
          <p:cNvSpPr/>
          <p:nvPr/>
        </p:nvSpPr>
        <p:spPr>
          <a:xfrm>
            <a:off x="2653422" y="3721883"/>
            <a:ext cx="2105568" cy="1138492"/>
          </a:xfrm>
          <a:prstGeom prst="roundRect">
            <a:avLst/>
          </a:prstGeom>
          <a:noFill/>
          <a:ln w="50800">
            <a:solidFill>
              <a:schemeClr val="accent2">
                <a:lumMod val="75000"/>
              </a:schemeClr>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bg-BG"/>
          </a:p>
        </p:txBody>
      </p:sp>
    </p:spTree>
    <p:extLst>
      <p:ext uri="{BB962C8B-B14F-4D97-AF65-F5344CB8AC3E}">
        <p14:creationId xmlns:p14="http://schemas.microsoft.com/office/powerpoint/2010/main" val="39965918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Rectangle 41"/>
          <p:cNvSpPr/>
          <p:nvPr/>
        </p:nvSpPr>
        <p:spPr>
          <a:xfrm>
            <a:off x="0" y="0"/>
            <a:ext cx="12192000" cy="6858000"/>
          </a:xfrm>
          <a:prstGeom prst="rect">
            <a:avLst/>
          </a:prstGeom>
          <a:solidFill>
            <a:srgbClr val="E2F4FA">
              <a:alpha val="60000"/>
            </a:srgbClr>
          </a:solidFill>
          <a:ln w="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bg-BG"/>
          </a:p>
        </p:txBody>
      </p:sp>
      <p:sp>
        <p:nvSpPr>
          <p:cNvPr id="4" name="TextBox 3"/>
          <p:cNvSpPr txBox="1"/>
          <p:nvPr/>
        </p:nvSpPr>
        <p:spPr>
          <a:xfrm>
            <a:off x="367614" y="1676194"/>
            <a:ext cx="1955457" cy="1200329"/>
          </a:xfrm>
          <a:prstGeom prst="rect">
            <a:avLst/>
          </a:prstGeom>
          <a:noFill/>
        </p:spPr>
        <p:txBody>
          <a:bodyPr wrap="square" rtlCol="0">
            <a:spAutoFit/>
          </a:bodyPr>
          <a:lstStyle/>
          <a:p>
            <a:r>
              <a:rPr lang="en-US" b="1" dirty="0">
                <a:solidFill>
                  <a:srgbClr val="FFC000"/>
                </a:solidFill>
              </a:rPr>
              <a:t>Article 16</a:t>
            </a:r>
          </a:p>
          <a:p>
            <a:r>
              <a:rPr lang="en-US" b="1" dirty="0">
                <a:solidFill>
                  <a:schemeClr val="accent2">
                    <a:lumMod val="50000"/>
                  </a:schemeClr>
                </a:solidFill>
              </a:rPr>
              <a:t>Right to marriage and to found a family</a:t>
            </a:r>
            <a:endParaRPr lang="bg-BG" dirty="0">
              <a:solidFill>
                <a:schemeClr val="accent2">
                  <a:lumMod val="50000"/>
                </a:schemeClr>
              </a:solidFill>
            </a:endParaRPr>
          </a:p>
        </p:txBody>
      </p:sp>
      <p:sp>
        <p:nvSpPr>
          <p:cNvPr id="2" name="Title 1"/>
          <p:cNvSpPr>
            <a:spLocks noGrp="1"/>
          </p:cNvSpPr>
          <p:nvPr>
            <p:ph type="title"/>
          </p:nvPr>
        </p:nvSpPr>
        <p:spPr>
          <a:xfrm>
            <a:off x="0" y="586740"/>
            <a:ext cx="9723966" cy="1320800"/>
          </a:xfrm>
        </p:spPr>
        <p:txBody>
          <a:bodyPr>
            <a:normAutofit fontScale="90000"/>
          </a:bodyPr>
          <a:lstStyle/>
          <a:p>
            <a:pPr algn="ctr"/>
            <a:r>
              <a:rPr lang="en-GB" b="1" dirty="0" smtClean="0"/>
              <a:t>Article of </a:t>
            </a:r>
            <a:r>
              <a:rPr lang="en-US" b="1" dirty="0" smtClean="0"/>
              <a:t>Universal Declaration of Human Rights</a:t>
            </a:r>
            <a:br>
              <a:rPr lang="en-US" b="1" dirty="0" smtClean="0"/>
            </a:br>
            <a:endParaRPr lang="bg-BG" b="1" dirty="0"/>
          </a:p>
        </p:txBody>
      </p:sp>
      <p:sp>
        <p:nvSpPr>
          <p:cNvPr id="27" name="Rounded Rectangle 26"/>
          <p:cNvSpPr/>
          <p:nvPr/>
        </p:nvSpPr>
        <p:spPr>
          <a:xfrm>
            <a:off x="217503" y="1461032"/>
            <a:ext cx="2105568" cy="1481620"/>
          </a:xfrm>
          <a:prstGeom prst="roundRect">
            <a:avLst/>
          </a:prstGeom>
          <a:noFill/>
          <a:ln w="50800">
            <a:solidFill>
              <a:schemeClr val="accent2">
                <a:lumMod val="75000"/>
              </a:schemeClr>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bg-BG"/>
          </a:p>
        </p:txBody>
      </p:sp>
      <p:sp>
        <p:nvSpPr>
          <p:cNvPr id="8" name="TextBox 7"/>
          <p:cNvSpPr txBox="1"/>
          <p:nvPr/>
        </p:nvSpPr>
        <p:spPr>
          <a:xfrm>
            <a:off x="2701095" y="1758845"/>
            <a:ext cx="1955457" cy="923330"/>
          </a:xfrm>
          <a:prstGeom prst="rect">
            <a:avLst/>
          </a:prstGeom>
          <a:noFill/>
        </p:spPr>
        <p:txBody>
          <a:bodyPr wrap="square" rtlCol="0">
            <a:spAutoFit/>
          </a:bodyPr>
          <a:lstStyle/>
          <a:p>
            <a:r>
              <a:rPr lang="en-US" b="1" dirty="0">
                <a:solidFill>
                  <a:srgbClr val="FFC000"/>
                </a:solidFill>
              </a:rPr>
              <a:t>Article 17</a:t>
            </a:r>
          </a:p>
          <a:p>
            <a:r>
              <a:rPr lang="en-US" b="1" dirty="0">
                <a:solidFill>
                  <a:schemeClr val="accent2">
                    <a:lumMod val="50000"/>
                  </a:schemeClr>
                </a:solidFill>
              </a:rPr>
              <a:t>Right to own property</a:t>
            </a:r>
            <a:endParaRPr lang="bg-BG" dirty="0">
              <a:solidFill>
                <a:schemeClr val="accent2">
                  <a:lumMod val="50000"/>
                </a:schemeClr>
              </a:solidFill>
            </a:endParaRPr>
          </a:p>
        </p:txBody>
      </p:sp>
      <p:sp>
        <p:nvSpPr>
          <p:cNvPr id="10" name="TextBox 9"/>
          <p:cNvSpPr txBox="1"/>
          <p:nvPr/>
        </p:nvSpPr>
        <p:spPr>
          <a:xfrm>
            <a:off x="5066859" y="1556402"/>
            <a:ext cx="2198457" cy="923330"/>
          </a:xfrm>
          <a:prstGeom prst="rect">
            <a:avLst/>
          </a:prstGeom>
          <a:noFill/>
        </p:spPr>
        <p:txBody>
          <a:bodyPr wrap="square" rtlCol="0">
            <a:spAutoFit/>
          </a:bodyPr>
          <a:lstStyle/>
          <a:p>
            <a:r>
              <a:rPr lang="en-US" b="1" dirty="0">
                <a:solidFill>
                  <a:srgbClr val="FFC000"/>
                </a:solidFill>
              </a:rPr>
              <a:t>Article 18</a:t>
            </a:r>
          </a:p>
          <a:p>
            <a:r>
              <a:rPr lang="en-US" b="1" dirty="0">
                <a:solidFill>
                  <a:schemeClr val="accent2">
                    <a:lumMod val="50000"/>
                  </a:schemeClr>
                </a:solidFill>
              </a:rPr>
              <a:t>Freedom of religion or belief</a:t>
            </a:r>
            <a:endParaRPr lang="bg-BG" dirty="0">
              <a:solidFill>
                <a:schemeClr val="accent2">
                  <a:lumMod val="50000"/>
                </a:schemeClr>
              </a:solidFill>
            </a:endParaRPr>
          </a:p>
        </p:txBody>
      </p:sp>
      <p:sp>
        <p:nvSpPr>
          <p:cNvPr id="12" name="TextBox 11"/>
          <p:cNvSpPr txBox="1"/>
          <p:nvPr/>
        </p:nvSpPr>
        <p:spPr>
          <a:xfrm>
            <a:off x="7511602" y="1783775"/>
            <a:ext cx="1955457" cy="923330"/>
          </a:xfrm>
          <a:prstGeom prst="rect">
            <a:avLst/>
          </a:prstGeom>
          <a:noFill/>
        </p:spPr>
        <p:txBody>
          <a:bodyPr wrap="square" rtlCol="0">
            <a:spAutoFit/>
          </a:bodyPr>
          <a:lstStyle/>
          <a:p>
            <a:r>
              <a:rPr lang="en-US" b="1" dirty="0">
                <a:solidFill>
                  <a:srgbClr val="FFC000"/>
                </a:solidFill>
              </a:rPr>
              <a:t>Article 19</a:t>
            </a:r>
          </a:p>
          <a:p>
            <a:r>
              <a:rPr lang="en-US" b="1" dirty="0">
                <a:solidFill>
                  <a:schemeClr val="accent2">
                    <a:lumMod val="50000"/>
                  </a:schemeClr>
                </a:solidFill>
              </a:rPr>
              <a:t>Freedom of Expression</a:t>
            </a:r>
            <a:endParaRPr lang="bg-BG" dirty="0">
              <a:solidFill>
                <a:schemeClr val="accent2">
                  <a:lumMod val="50000"/>
                </a:schemeClr>
              </a:solidFill>
            </a:endParaRPr>
          </a:p>
        </p:txBody>
      </p:sp>
      <p:sp>
        <p:nvSpPr>
          <p:cNvPr id="14" name="TextBox 13"/>
          <p:cNvSpPr txBox="1"/>
          <p:nvPr/>
        </p:nvSpPr>
        <p:spPr>
          <a:xfrm>
            <a:off x="10121609" y="1695743"/>
            <a:ext cx="1955457" cy="923330"/>
          </a:xfrm>
          <a:prstGeom prst="rect">
            <a:avLst/>
          </a:prstGeom>
          <a:noFill/>
        </p:spPr>
        <p:txBody>
          <a:bodyPr wrap="square" rtlCol="0">
            <a:spAutoFit/>
          </a:bodyPr>
          <a:lstStyle/>
          <a:p>
            <a:r>
              <a:rPr lang="en-US" b="1" dirty="0">
                <a:solidFill>
                  <a:srgbClr val="FFC000"/>
                </a:solidFill>
              </a:rPr>
              <a:t>Article 20</a:t>
            </a:r>
          </a:p>
          <a:p>
            <a:r>
              <a:rPr lang="en-US" b="1" dirty="0">
                <a:solidFill>
                  <a:schemeClr val="accent2">
                    <a:lumMod val="50000"/>
                  </a:schemeClr>
                </a:solidFill>
              </a:rPr>
              <a:t>Freedom of assembly</a:t>
            </a:r>
            <a:endParaRPr lang="bg-BG" dirty="0">
              <a:solidFill>
                <a:schemeClr val="accent2">
                  <a:lumMod val="50000"/>
                </a:schemeClr>
              </a:solidFill>
            </a:endParaRPr>
          </a:p>
        </p:txBody>
      </p:sp>
      <p:sp>
        <p:nvSpPr>
          <p:cNvPr id="16" name="TextBox 15"/>
          <p:cNvSpPr txBox="1"/>
          <p:nvPr/>
        </p:nvSpPr>
        <p:spPr>
          <a:xfrm>
            <a:off x="244818" y="3221249"/>
            <a:ext cx="2376616" cy="923330"/>
          </a:xfrm>
          <a:prstGeom prst="rect">
            <a:avLst/>
          </a:prstGeom>
          <a:noFill/>
        </p:spPr>
        <p:txBody>
          <a:bodyPr wrap="square" rtlCol="0">
            <a:spAutoFit/>
          </a:bodyPr>
          <a:lstStyle/>
          <a:p>
            <a:r>
              <a:rPr lang="en-US" b="1" dirty="0">
                <a:solidFill>
                  <a:srgbClr val="FFC000"/>
                </a:solidFill>
              </a:rPr>
              <a:t>Article 21</a:t>
            </a:r>
          </a:p>
          <a:p>
            <a:r>
              <a:rPr lang="en-US" b="1" dirty="0">
                <a:solidFill>
                  <a:schemeClr val="accent2">
                    <a:lumMod val="50000"/>
                  </a:schemeClr>
                </a:solidFill>
              </a:rPr>
              <a:t>Right to partake in public affairs</a:t>
            </a:r>
            <a:endParaRPr lang="bg-BG" dirty="0">
              <a:solidFill>
                <a:schemeClr val="accent2">
                  <a:lumMod val="50000"/>
                </a:schemeClr>
              </a:solidFill>
            </a:endParaRPr>
          </a:p>
        </p:txBody>
      </p:sp>
      <p:sp>
        <p:nvSpPr>
          <p:cNvPr id="18" name="TextBox 17"/>
          <p:cNvSpPr txBox="1"/>
          <p:nvPr/>
        </p:nvSpPr>
        <p:spPr>
          <a:xfrm>
            <a:off x="2700650" y="3842670"/>
            <a:ext cx="2376615" cy="923330"/>
          </a:xfrm>
          <a:prstGeom prst="rect">
            <a:avLst/>
          </a:prstGeom>
          <a:noFill/>
        </p:spPr>
        <p:txBody>
          <a:bodyPr wrap="square" rtlCol="0">
            <a:spAutoFit/>
          </a:bodyPr>
          <a:lstStyle/>
          <a:p>
            <a:r>
              <a:rPr lang="en-US" b="1" dirty="0">
                <a:solidFill>
                  <a:srgbClr val="FFC000"/>
                </a:solidFill>
              </a:rPr>
              <a:t>Article 22</a:t>
            </a:r>
          </a:p>
          <a:p>
            <a:r>
              <a:rPr lang="en-US" b="1" dirty="0">
                <a:solidFill>
                  <a:schemeClr val="accent2">
                    <a:lumMod val="50000"/>
                  </a:schemeClr>
                </a:solidFill>
              </a:rPr>
              <a:t>Right to social security</a:t>
            </a:r>
            <a:endParaRPr lang="bg-BG" dirty="0">
              <a:solidFill>
                <a:schemeClr val="accent2">
                  <a:lumMod val="50000"/>
                </a:schemeClr>
              </a:solidFill>
            </a:endParaRPr>
          </a:p>
        </p:txBody>
      </p:sp>
      <p:sp>
        <p:nvSpPr>
          <p:cNvPr id="20" name="TextBox 19"/>
          <p:cNvSpPr txBox="1"/>
          <p:nvPr/>
        </p:nvSpPr>
        <p:spPr>
          <a:xfrm>
            <a:off x="4905897" y="2937688"/>
            <a:ext cx="2292828" cy="646331"/>
          </a:xfrm>
          <a:prstGeom prst="rect">
            <a:avLst/>
          </a:prstGeom>
          <a:noFill/>
        </p:spPr>
        <p:txBody>
          <a:bodyPr wrap="square" rtlCol="0">
            <a:spAutoFit/>
          </a:bodyPr>
          <a:lstStyle/>
          <a:p>
            <a:r>
              <a:rPr lang="en-US" b="1" dirty="0">
                <a:solidFill>
                  <a:srgbClr val="FFC000"/>
                </a:solidFill>
              </a:rPr>
              <a:t>Article 23</a:t>
            </a:r>
          </a:p>
          <a:p>
            <a:r>
              <a:rPr lang="en-US" b="1" dirty="0">
                <a:solidFill>
                  <a:schemeClr val="accent2">
                    <a:lumMod val="50000"/>
                  </a:schemeClr>
                </a:solidFill>
              </a:rPr>
              <a:t>Right to work</a:t>
            </a:r>
            <a:endParaRPr lang="bg-BG" dirty="0">
              <a:solidFill>
                <a:schemeClr val="accent2">
                  <a:lumMod val="50000"/>
                </a:schemeClr>
              </a:solidFill>
            </a:endParaRPr>
          </a:p>
        </p:txBody>
      </p:sp>
      <p:sp>
        <p:nvSpPr>
          <p:cNvPr id="22" name="TextBox 21"/>
          <p:cNvSpPr txBox="1"/>
          <p:nvPr/>
        </p:nvSpPr>
        <p:spPr>
          <a:xfrm>
            <a:off x="7187398" y="3127912"/>
            <a:ext cx="2170070" cy="923330"/>
          </a:xfrm>
          <a:prstGeom prst="rect">
            <a:avLst/>
          </a:prstGeom>
          <a:noFill/>
        </p:spPr>
        <p:txBody>
          <a:bodyPr wrap="square" rtlCol="0">
            <a:spAutoFit/>
          </a:bodyPr>
          <a:lstStyle/>
          <a:p>
            <a:r>
              <a:rPr lang="en-US" b="1" dirty="0">
                <a:solidFill>
                  <a:srgbClr val="FFC000"/>
                </a:solidFill>
              </a:rPr>
              <a:t>Article 24</a:t>
            </a:r>
          </a:p>
          <a:p>
            <a:r>
              <a:rPr lang="en-US" b="1" dirty="0">
                <a:solidFill>
                  <a:schemeClr val="accent2">
                    <a:lumMod val="50000"/>
                  </a:schemeClr>
                </a:solidFill>
              </a:rPr>
              <a:t>Right to leisure and rest</a:t>
            </a:r>
            <a:endParaRPr lang="bg-BG" dirty="0">
              <a:solidFill>
                <a:schemeClr val="accent2">
                  <a:lumMod val="50000"/>
                </a:schemeClr>
              </a:solidFill>
            </a:endParaRPr>
          </a:p>
        </p:txBody>
      </p:sp>
      <p:sp>
        <p:nvSpPr>
          <p:cNvPr id="24" name="TextBox 23"/>
          <p:cNvSpPr txBox="1"/>
          <p:nvPr/>
        </p:nvSpPr>
        <p:spPr>
          <a:xfrm>
            <a:off x="9567207" y="3590348"/>
            <a:ext cx="2292521" cy="923330"/>
          </a:xfrm>
          <a:prstGeom prst="rect">
            <a:avLst/>
          </a:prstGeom>
          <a:noFill/>
        </p:spPr>
        <p:txBody>
          <a:bodyPr wrap="square" rtlCol="0">
            <a:spAutoFit/>
          </a:bodyPr>
          <a:lstStyle/>
          <a:p>
            <a:r>
              <a:rPr lang="en-US" b="1" dirty="0">
                <a:solidFill>
                  <a:srgbClr val="FFC000"/>
                </a:solidFill>
              </a:rPr>
              <a:t>Article 25</a:t>
            </a:r>
          </a:p>
          <a:p>
            <a:r>
              <a:rPr lang="en-US" b="1" dirty="0">
                <a:solidFill>
                  <a:schemeClr val="accent2">
                    <a:lumMod val="50000"/>
                  </a:schemeClr>
                </a:solidFill>
              </a:rPr>
              <a:t>Right to adequate standard of living</a:t>
            </a:r>
            <a:endParaRPr lang="bg-BG" dirty="0">
              <a:solidFill>
                <a:schemeClr val="accent2">
                  <a:lumMod val="50000"/>
                </a:schemeClr>
              </a:solidFill>
            </a:endParaRPr>
          </a:p>
        </p:txBody>
      </p:sp>
      <p:sp>
        <p:nvSpPr>
          <p:cNvPr id="31" name="Rounded Rectangle 30"/>
          <p:cNvSpPr/>
          <p:nvPr/>
        </p:nvSpPr>
        <p:spPr>
          <a:xfrm>
            <a:off x="2539691" y="1722598"/>
            <a:ext cx="2105568" cy="1138492"/>
          </a:xfrm>
          <a:prstGeom prst="roundRect">
            <a:avLst/>
          </a:prstGeom>
          <a:noFill/>
          <a:ln w="50800">
            <a:solidFill>
              <a:schemeClr val="accent2">
                <a:lumMod val="75000"/>
              </a:schemeClr>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bg-BG"/>
          </a:p>
        </p:txBody>
      </p:sp>
      <p:sp>
        <p:nvSpPr>
          <p:cNvPr id="32" name="Rounded Rectangle 31"/>
          <p:cNvSpPr/>
          <p:nvPr/>
        </p:nvSpPr>
        <p:spPr>
          <a:xfrm>
            <a:off x="4905897" y="1446965"/>
            <a:ext cx="2340202" cy="1138492"/>
          </a:xfrm>
          <a:prstGeom prst="roundRect">
            <a:avLst/>
          </a:prstGeom>
          <a:noFill/>
          <a:ln w="50800">
            <a:solidFill>
              <a:schemeClr val="accent2">
                <a:lumMod val="75000"/>
              </a:schemeClr>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bg-BG"/>
          </a:p>
        </p:txBody>
      </p:sp>
      <p:sp>
        <p:nvSpPr>
          <p:cNvPr id="33" name="TextBox 32"/>
          <p:cNvSpPr txBox="1"/>
          <p:nvPr/>
        </p:nvSpPr>
        <p:spPr>
          <a:xfrm>
            <a:off x="322682" y="5237559"/>
            <a:ext cx="2376616" cy="646331"/>
          </a:xfrm>
          <a:prstGeom prst="rect">
            <a:avLst/>
          </a:prstGeom>
          <a:noFill/>
        </p:spPr>
        <p:txBody>
          <a:bodyPr wrap="square" rtlCol="0">
            <a:spAutoFit/>
          </a:bodyPr>
          <a:lstStyle/>
          <a:p>
            <a:r>
              <a:rPr lang="en-US" b="1" dirty="0">
                <a:solidFill>
                  <a:srgbClr val="FFC000"/>
                </a:solidFill>
              </a:rPr>
              <a:t>Article 26</a:t>
            </a:r>
          </a:p>
          <a:p>
            <a:r>
              <a:rPr lang="en-US" b="1" dirty="0">
                <a:solidFill>
                  <a:schemeClr val="accent2">
                    <a:lumMod val="50000"/>
                  </a:schemeClr>
                </a:solidFill>
              </a:rPr>
              <a:t>Right to education</a:t>
            </a:r>
            <a:endParaRPr lang="bg-BG" dirty="0">
              <a:solidFill>
                <a:schemeClr val="accent2">
                  <a:lumMod val="50000"/>
                </a:schemeClr>
              </a:solidFill>
            </a:endParaRPr>
          </a:p>
        </p:txBody>
      </p:sp>
      <p:sp>
        <p:nvSpPr>
          <p:cNvPr id="34" name="TextBox 33"/>
          <p:cNvSpPr txBox="1"/>
          <p:nvPr/>
        </p:nvSpPr>
        <p:spPr>
          <a:xfrm>
            <a:off x="2786338" y="5027741"/>
            <a:ext cx="2109244" cy="1477328"/>
          </a:xfrm>
          <a:prstGeom prst="rect">
            <a:avLst/>
          </a:prstGeom>
          <a:noFill/>
        </p:spPr>
        <p:txBody>
          <a:bodyPr wrap="square" rtlCol="0">
            <a:spAutoFit/>
          </a:bodyPr>
          <a:lstStyle/>
          <a:p>
            <a:r>
              <a:rPr lang="en-US" b="1" dirty="0">
                <a:solidFill>
                  <a:srgbClr val="FFC000"/>
                </a:solidFill>
              </a:rPr>
              <a:t>Article 27</a:t>
            </a:r>
          </a:p>
          <a:p>
            <a:r>
              <a:rPr lang="en-US" b="1" dirty="0">
                <a:solidFill>
                  <a:schemeClr val="accent2">
                    <a:lumMod val="50000"/>
                  </a:schemeClr>
                </a:solidFill>
              </a:rPr>
              <a:t>Right to take part in cultural, artistic and scientific life</a:t>
            </a:r>
            <a:endParaRPr lang="bg-BG" dirty="0">
              <a:solidFill>
                <a:schemeClr val="accent2">
                  <a:lumMod val="50000"/>
                </a:schemeClr>
              </a:solidFill>
            </a:endParaRPr>
          </a:p>
        </p:txBody>
      </p:sp>
      <p:sp>
        <p:nvSpPr>
          <p:cNvPr id="35" name="TextBox 34"/>
          <p:cNvSpPr txBox="1"/>
          <p:nvPr/>
        </p:nvSpPr>
        <p:spPr>
          <a:xfrm>
            <a:off x="5120515" y="4643943"/>
            <a:ext cx="1780384" cy="923330"/>
          </a:xfrm>
          <a:prstGeom prst="rect">
            <a:avLst/>
          </a:prstGeom>
          <a:noFill/>
        </p:spPr>
        <p:txBody>
          <a:bodyPr wrap="square" rtlCol="0">
            <a:spAutoFit/>
          </a:bodyPr>
          <a:lstStyle/>
          <a:p>
            <a:r>
              <a:rPr lang="en-US" b="1" dirty="0">
                <a:solidFill>
                  <a:srgbClr val="FFC000"/>
                </a:solidFill>
              </a:rPr>
              <a:t>Article 28</a:t>
            </a:r>
          </a:p>
          <a:p>
            <a:r>
              <a:rPr lang="en-US" b="1" dirty="0">
                <a:solidFill>
                  <a:schemeClr val="accent2">
                    <a:lumMod val="50000"/>
                  </a:schemeClr>
                </a:solidFill>
              </a:rPr>
              <a:t>Right to a free and fair world</a:t>
            </a:r>
            <a:endParaRPr lang="bg-BG" dirty="0">
              <a:solidFill>
                <a:schemeClr val="accent2">
                  <a:lumMod val="50000"/>
                </a:schemeClr>
              </a:solidFill>
            </a:endParaRPr>
          </a:p>
        </p:txBody>
      </p:sp>
      <p:sp>
        <p:nvSpPr>
          <p:cNvPr id="36" name="TextBox 35"/>
          <p:cNvSpPr txBox="1"/>
          <p:nvPr/>
        </p:nvSpPr>
        <p:spPr>
          <a:xfrm>
            <a:off x="7228707" y="4860375"/>
            <a:ext cx="2306848" cy="923330"/>
          </a:xfrm>
          <a:prstGeom prst="rect">
            <a:avLst/>
          </a:prstGeom>
          <a:noFill/>
        </p:spPr>
        <p:txBody>
          <a:bodyPr wrap="square" rtlCol="0">
            <a:spAutoFit/>
          </a:bodyPr>
          <a:lstStyle/>
          <a:p>
            <a:r>
              <a:rPr lang="en-US" b="1" dirty="0">
                <a:solidFill>
                  <a:srgbClr val="FFC000"/>
                </a:solidFill>
              </a:rPr>
              <a:t>Article 29</a:t>
            </a:r>
          </a:p>
          <a:p>
            <a:r>
              <a:rPr lang="en-US" b="1" dirty="0">
                <a:solidFill>
                  <a:schemeClr val="accent2">
                    <a:lumMod val="50000"/>
                  </a:schemeClr>
                </a:solidFill>
              </a:rPr>
              <a:t>Duty to your community</a:t>
            </a:r>
            <a:endParaRPr lang="bg-BG" dirty="0">
              <a:solidFill>
                <a:schemeClr val="accent2">
                  <a:lumMod val="50000"/>
                </a:schemeClr>
              </a:solidFill>
            </a:endParaRPr>
          </a:p>
        </p:txBody>
      </p:sp>
      <p:sp>
        <p:nvSpPr>
          <p:cNvPr id="37" name="TextBox 36"/>
          <p:cNvSpPr txBox="1"/>
          <p:nvPr/>
        </p:nvSpPr>
        <p:spPr>
          <a:xfrm>
            <a:off x="9681193" y="5095918"/>
            <a:ext cx="2292521" cy="923330"/>
          </a:xfrm>
          <a:prstGeom prst="rect">
            <a:avLst/>
          </a:prstGeom>
          <a:noFill/>
        </p:spPr>
        <p:txBody>
          <a:bodyPr wrap="square" rtlCol="0">
            <a:spAutoFit/>
          </a:bodyPr>
          <a:lstStyle/>
          <a:p>
            <a:r>
              <a:rPr lang="en-US" b="1" dirty="0">
                <a:solidFill>
                  <a:srgbClr val="FFC000"/>
                </a:solidFill>
              </a:rPr>
              <a:t>Article 30</a:t>
            </a:r>
          </a:p>
          <a:p>
            <a:r>
              <a:rPr lang="en-US" b="1" dirty="0">
                <a:solidFill>
                  <a:schemeClr val="accent2">
                    <a:lumMod val="50000"/>
                  </a:schemeClr>
                </a:solidFill>
              </a:rPr>
              <a:t>Rights are inalienable</a:t>
            </a:r>
            <a:endParaRPr lang="bg-BG" dirty="0">
              <a:solidFill>
                <a:schemeClr val="accent2">
                  <a:lumMod val="50000"/>
                </a:schemeClr>
              </a:solidFill>
            </a:endParaRPr>
          </a:p>
        </p:txBody>
      </p:sp>
      <p:sp>
        <p:nvSpPr>
          <p:cNvPr id="38" name="Rounded Rectangle 37"/>
          <p:cNvSpPr/>
          <p:nvPr/>
        </p:nvSpPr>
        <p:spPr>
          <a:xfrm>
            <a:off x="9930176" y="1588162"/>
            <a:ext cx="2105568" cy="1138492"/>
          </a:xfrm>
          <a:prstGeom prst="roundRect">
            <a:avLst/>
          </a:prstGeom>
          <a:noFill/>
          <a:ln w="50800">
            <a:solidFill>
              <a:schemeClr val="accent2">
                <a:lumMod val="75000"/>
              </a:schemeClr>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bg-BG"/>
          </a:p>
        </p:txBody>
      </p:sp>
      <p:sp>
        <p:nvSpPr>
          <p:cNvPr id="39" name="Rounded Rectangle 38"/>
          <p:cNvSpPr/>
          <p:nvPr/>
        </p:nvSpPr>
        <p:spPr>
          <a:xfrm>
            <a:off x="7361033" y="1676194"/>
            <a:ext cx="2105568" cy="1138492"/>
          </a:xfrm>
          <a:prstGeom prst="roundRect">
            <a:avLst/>
          </a:prstGeom>
          <a:noFill/>
          <a:ln w="50800">
            <a:solidFill>
              <a:schemeClr val="accent2">
                <a:lumMod val="75000"/>
              </a:schemeClr>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bg-BG"/>
          </a:p>
        </p:txBody>
      </p:sp>
      <p:sp>
        <p:nvSpPr>
          <p:cNvPr id="40" name="Rounded Rectangle 39"/>
          <p:cNvSpPr/>
          <p:nvPr/>
        </p:nvSpPr>
        <p:spPr>
          <a:xfrm>
            <a:off x="193770" y="3119604"/>
            <a:ext cx="2345921" cy="1399901"/>
          </a:xfrm>
          <a:prstGeom prst="roundRect">
            <a:avLst/>
          </a:prstGeom>
          <a:noFill/>
          <a:ln w="50800">
            <a:solidFill>
              <a:schemeClr val="accent2">
                <a:lumMod val="75000"/>
              </a:schemeClr>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bg-BG"/>
          </a:p>
        </p:txBody>
      </p:sp>
      <p:sp>
        <p:nvSpPr>
          <p:cNvPr id="43" name="Rounded Rectangle 42"/>
          <p:cNvSpPr/>
          <p:nvPr/>
        </p:nvSpPr>
        <p:spPr>
          <a:xfrm>
            <a:off x="216762" y="5039585"/>
            <a:ext cx="2345921" cy="1399901"/>
          </a:xfrm>
          <a:prstGeom prst="roundRect">
            <a:avLst/>
          </a:prstGeom>
          <a:noFill/>
          <a:ln w="50800">
            <a:solidFill>
              <a:schemeClr val="accent2">
                <a:lumMod val="75000"/>
              </a:schemeClr>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bg-BG"/>
          </a:p>
        </p:txBody>
      </p:sp>
      <p:sp>
        <p:nvSpPr>
          <p:cNvPr id="44" name="Rounded Rectangle 43"/>
          <p:cNvSpPr/>
          <p:nvPr/>
        </p:nvSpPr>
        <p:spPr>
          <a:xfrm>
            <a:off x="7083069" y="4705408"/>
            <a:ext cx="1835497" cy="1271536"/>
          </a:xfrm>
          <a:prstGeom prst="roundRect">
            <a:avLst/>
          </a:prstGeom>
          <a:noFill/>
          <a:ln w="50800">
            <a:solidFill>
              <a:schemeClr val="accent2">
                <a:lumMod val="75000"/>
              </a:schemeClr>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bg-BG"/>
          </a:p>
        </p:txBody>
      </p:sp>
      <p:sp>
        <p:nvSpPr>
          <p:cNvPr id="45" name="Rounded Rectangle 44"/>
          <p:cNvSpPr/>
          <p:nvPr/>
        </p:nvSpPr>
        <p:spPr>
          <a:xfrm>
            <a:off x="9486884" y="4869693"/>
            <a:ext cx="1795406" cy="1307211"/>
          </a:xfrm>
          <a:prstGeom prst="roundRect">
            <a:avLst/>
          </a:prstGeom>
          <a:noFill/>
          <a:ln w="50800">
            <a:solidFill>
              <a:schemeClr val="accent2">
                <a:lumMod val="75000"/>
              </a:schemeClr>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bg-BG"/>
          </a:p>
        </p:txBody>
      </p:sp>
      <p:sp>
        <p:nvSpPr>
          <p:cNvPr id="46" name="Rounded Rectangle 45"/>
          <p:cNvSpPr/>
          <p:nvPr/>
        </p:nvSpPr>
        <p:spPr>
          <a:xfrm>
            <a:off x="6917733" y="2932130"/>
            <a:ext cx="2345921" cy="1304549"/>
          </a:xfrm>
          <a:prstGeom prst="roundRect">
            <a:avLst/>
          </a:prstGeom>
          <a:noFill/>
          <a:ln w="50800">
            <a:solidFill>
              <a:schemeClr val="accent2">
                <a:lumMod val="75000"/>
              </a:schemeClr>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bg-BG"/>
          </a:p>
        </p:txBody>
      </p:sp>
      <p:sp>
        <p:nvSpPr>
          <p:cNvPr id="47" name="Rounded Rectangle 46"/>
          <p:cNvSpPr/>
          <p:nvPr/>
        </p:nvSpPr>
        <p:spPr>
          <a:xfrm>
            <a:off x="4785481" y="2735277"/>
            <a:ext cx="2005650" cy="1021308"/>
          </a:xfrm>
          <a:prstGeom prst="roundRect">
            <a:avLst/>
          </a:prstGeom>
          <a:noFill/>
          <a:ln w="50800">
            <a:solidFill>
              <a:schemeClr val="accent2">
                <a:lumMod val="75000"/>
              </a:schemeClr>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bg-BG"/>
          </a:p>
        </p:txBody>
      </p:sp>
      <p:sp>
        <p:nvSpPr>
          <p:cNvPr id="48" name="Rounded Rectangle 47"/>
          <p:cNvSpPr/>
          <p:nvPr/>
        </p:nvSpPr>
        <p:spPr>
          <a:xfrm>
            <a:off x="2719325" y="5000326"/>
            <a:ext cx="2105568" cy="1500916"/>
          </a:xfrm>
          <a:prstGeom prst="roundRect">
            <a:avLst/>
          </a:prstGeom>
          <a:noFill/>
          <a:ln w="50800">
            <a:solidFill>
              <a:schemeClr val="accent2">
                <a:lumMod val="75000"/>
              </a:schemeClr>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bg-BG"/>
          </a:p>
        </p:txBody>
      </p:sp>
      <p:sp>
        <p:nvSpPr>
          <p:cNvPr id="50" name="Rounded Rectangle 49"/>
          <p:cNvSpPr/>
          <p:nvPr/>
        </p:nvSpPr>
        <p:spPr>
          <a:xfrm>
            <a:off x="9513807" y="3450250"/>
            <a:ext cx="2345921" cy="1152149"/>
          </a:xfrm>
          <a:prstGeom prst="roundRect">
            <a:avLst/>
          </a:prstGeom>
          <a:noFill/>
          <a:ln w="50800">
            <a:solidFill>
              <a:schemeClr val="accent2">
                <a:lumMod val="75000"/>
              </a:schemeClr>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bg-BG"/>
          </a:p>
        </p:txBody>
      </p:sp>
      <p:sp>
        <p:nvSpPr>
          <p:cNvPr id="51" name="Rounded Rectangle 50"/>
          <p:cNvSpPr/>
          <p:nvPr/>
        </p:nvSpPr>
        <p:spPr>
          <a:xfrm>
            <a:off x="5105431" y="4519505"/>
            <a:ext cx="1773680" cy="1304549"/>
          </a:xfrm>
          <a:prstGeom prst="roundRect">
            <a:avLst/>
          </a:prstGeom>
          <a:noFill/>
          <a:ln w="50800">
            <a:solidFill>
              <a:schemeClr val="accent2">
                <a:lumMod val="75000"/>
              </a:schemeClr>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bg-BG"/>
          </a:p>
        </p:txBody>
      </p:sp>
      <p:sp>
        <p:nvSpPr>
          <p:cNvPr id="49" name="Rounded Rectangle 48"/>
          <p:cNvSpPr/>
          <p:nvPr/>
        </p:nvSpPr>
        <p:spPr>
          <a:xfrm>
            <a:off x="2653422" y="3721883"/>
            <a:ext cx="2105568" cy="1138492"/>
          </a:xfrm>
          <a:prstGeom prst="roundRect">
            <a:avLst/>
          </a:prstGeom>
          <a:noFill/>
          <a:ln w="50800">
            <a:solidFill>
              <a:schemeClr val="accent2">
                <a:lumMod val="75000"/>
              </a:schemeClr>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bg-BG"/>
          </a:p>
        </p:txBody>
      </p:sp>
    </p:spTree>
    <p:extLst>
      <p:ext uri="{BB962C8B-B14F-4D97-AF65-F5344CB8AC3E}">
        <p14:creationId xmlns:p14="http://schemas.microsoft.com/office/powerpoint/2010/main" val="21066577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08854" y="1617786"/>
            <a:ext cx="8596668" cy="1997611"/>
          </a:xfrm>
        </p:spPr>
        <p:txBody>
          <a:bodyPr>
            <a:normAutofit/>
          </a:bodyPr>
          <a:lstStyle/>
          <a:p>
            <a:pPr marL="571500" indent="-571500">
              <a:buFont typeface="Wingdings" panose="05000000000000000000" pitchFamily="2" charset="2"/>
              <a:buChar char="q"/>
            </a:pPr>
            <a:r>
              <a:rPr lang="en-US" dirty="0" smtClean="0"/>
              <a:t>I can identify human rights</a:t>
            </a:r>
            <a:br>
              <a:rPr lang="en-US" dirty="0" smtClean="0"/>
            </a:br>
            <a:endParaRPr lang="bg-BG" dirty="0"/>
          </a:p>
        </p:txBody>
      </p:sp>
      <p:sp>
        <p:nvSpPr>
          <p:cNvPr id="7" name="Title 1"/>
          <p:cNvSpPr txBox="1">
            <a:spLocks/>
          </p:cNvSpPr>
          <p:nvPr/>
        </p:nvSpPr>
        <p:spPr>
          <a:xfrm>
            <a:off x="1408854" y="3175391"/>
            <a:ext cx="8596668" cy="1997611"/>
          </a:xfrm>
          <a:prstGeom prst="rect">
            <a:avLst/>
          </a:prstGeom>
        </p:spPr>
        <p:txBody>
          <a:bodyPr vert="horz" lIns="91440" tIns="45720" rIns="91440" bIns="45720" rtlCol="0" anchor="b">
            <a:normAutofit/>
          </a:bodyPr>
          <a:lstStyle>
            <a:lvl1pPr algn="l" defTabSz="457200" rtl="0" eaLnBrk="1" latinLnBrk="0" hangingPunct="1">
              <a:spcBef>
                <a:spcPct val="0"/>
              </a:spcBef>
              <a:buNone/>
              <a:defRPr sz="4000" b="0" kern="1200" cap="none">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571500" indent="-571500">
              <a:buFont typeface="Wingdings" panose="05000000000000000000" pitchFamily="2" charset="2"/>
              <a:buChar char="q"/>
            </a:pPr>
            <a:r>
              <a:rPr lang="en-US" dirty="0"/>
              <a:t>I can identify the importance of the Universal Declaration of Human Rights</a:t>
            </a:r>
          </a:p>
        </p:txBody>
      </p:sp>
    </p:spTree>
    <p:extLst>
      <p:ext uri="{BB962C8B-B14F-4D97-AF65-F5344CB8AC3E}">
        <p14:creationId xmlns:p14="http://schemas.microsoft.com/office/powerpoint/2010/main" val="1850718681"/>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108</TotalTime>
  <Words>604</Words>
  <Application>Microsoft Office PowerPoint</Application>
  <PresentationFormat>Widescreen</PresentationFormat>
  <Paragraphs>81</Paragraphs>
  <Slides>8</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8</vt:i4>
      </vt:variant>
    </vt:vector>
  </HeadingPairs>
  <TitlesOfParts>
    <vt:vector size="15" baseType="lpstr">
      <vt:lpstr>Agency FB</vt:lpstr>
      <vt:lpstr>Arial</vt:lpstr>
      <vt:lpstr>Calibri</vt:lpstr>
      <vt:lpstr>Trebuchet MS</vt:lpstr>
      <vt:lpstr>Wingdings</vt:lpstr>
      <vt:lpstr>Wingdings 3</vt:lpstr>
      <vt:lpstr>Facet</vt:lpstr>
      <vt:lpstr>Universal Declaration of Human Rights</vt:lpstr>
      <vt:lpstr>What Are Human Rights?</vt:lpstr>
      <vt:lpstr>What Is the Universal Declaration of Human Rights?</vt:lpstr>
      <vt:lpstr>Women who shaped the Universal Declaration</vt:lpstr>
      <vt:lpstr>What is UN (United Nations)?</vt:lpstr>
      <vt:lpstr>Article of Universal Declaration of Human Rights </vt:lpstr>
      <vt:lpstr>Article of Universal Declaration of Human Rights </vt:lpstr>
      <vt:lpstr>I can identify human rights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Universal Declaration of Human Rights</dc:title>
  <dc:creator>Windows User</dc:creator>
  <cp:lastModifiedBy>Windows User</cp:lastModifiedBy>
  <cp:revision>16</cp:revision>
  <dcterms:created xsi:type="dcterms:W3CDTF">2023-03-19T13:15:24Z</dcterms:created>
  <dcterms:modified xsi:type="dcterms:W3CDTF">2023-03-19T15:03:29Z</dcterms:modified>
</cp:coreProperties>
</file>